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8" r:id="rId2"/>
    <p:sldId id="287" r:id="rId3"/>
    <p:sldId id="257" r:id="rId4"/>
    <p:sldId id="261" r:id="rId5"/>
    <p:sldId id="263" r:id="rId6"/>
    <p:sldId id="265" r:id="rId7"/>
    <p:sldId id="264" r:id="rId8"/>
    <p:sldId id="273" r:id="rId9"/>
    <p:sldId id="276" r:id="rId10"/>
    <p:sldId id="274" r:id="rId11"/>
    <p:sldId id="266" r:id="rId12"/>
    <p:sldId id="269" r:id="rId13"/>
    <p:sldId id="285" r:id="rId14"/>
    <p:sldId id="283" r:id="rId15"/>
    <p:sldId id="284" r:id="rId16"/>
    <p:sldId id="286" r:id="rId17"/>
    <p:sldId id="277" r:id="rId18"/>
    <p:sldId id="268" r:id="rId19"/>
    <p:sldId id="280" r:id="rId20"/>
    <p:sldId id="279" r:id="rId21"/>
    <p:sldId id="282" r:id="rId22"/>
    <p:sldId id="278" r:id="rId23"/>
    <p:sldId id="281" r:id="rId24"/>
    <p:sldId id="270" r:id="rId25"/>
    <p:sldId id="271" r:id="rId26"/>
    <p:sldId id="272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nastasi" initials="ln" lastIdx="1" clrIdx="0">
    <p:extLst>
      <p:ext uri="{19B8F6BF-5375-455C-9EA6-DF929625EA0E}">
        <p15:presenceInfo xmlns:p15="http://schemas.microsoft.com/office/powerpoint/2012/main" userId="S::laura.nastasi@students.uniroma2.eu::ecbba3f2-f8d1-445c-8fd4-9da9e6297c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2DF"/>
    <a:srgbClr val="43B8C6"/>
    <a:srgbClr val="387174"/>
    <a:srgbClr val="C9D6D6"/>
    <a:srgbClr val="334760"/>
    <a:srgbClr val="313640"/>
    <a:srgbClr val="2886A0"/>
    <a:srgbClr val="184366"/>
    <a:srgbClr val="293641"/>
    <a:srgbClr val="1C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043" autoAdjust="0"/>
  </p:normalViewPr>
  <p:slideViewPr>
    <p:cSldViewPr snapToGrid="0">
      <p:cViewPr varScale="1">
        <p:scale>
          <a:sx n="60" d="100"/>
          <a:sy n="60" d="100"/>
        </p:scale>
        <p:origin x="34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551407059138569E-2"/>
          <c:y val="0.23270473733224334"/>
          <c:w val="0.53219721600770875"/>
          <c:h val="0.70726931567167939"/>
        </c:manualLayout>
      </c:layout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tot</c:v>
                </c:pt>
              </c:strCache>
            </c:strRef>
          </c:tx>
          <c:explosion val="3"/>
          <c:dPt>
            <c:idx val="0"/>
            <c:bubble3D val="0"/>
            <c:spPr>
              <a:gradFill flip="none" rotWithShape="1">
                <a:gsLst>
                  <a:gs pos="0">
                    <a:srgbClr val="002060"/>
                  </a:gs>
                  <a:gs pos="88000">
                    <a:schemeClr val="accent1">
                      <a:lumMod val="97000"/>
                      <a:lumOff val="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5F7-4DB6-A104-02711565C3B7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49EBE9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F5F7-4DB6-A104-02711565C3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5F7-4DB6-A104-02711565C3B7}"/>
              </c:ext>
            </c:extLst>
          </c:dPt>
          <c:dPt>
            <c:idx val="3"/>
            <c:bubble3D val="0"/>
            <c:spPr>
              <a:solidFill>
                <a:srgbClr val="31364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5F7-4DB6-A104-02711565C3B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5F7-4DB6-A104-02711565C3B7}"/>
              </c:ext>
            </c:extLst>
          </c:dPt>
          <c:dPt>
            <c:idx val="5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5F7-4DB6-A104-02711565C3B7}"/>
              </c:ext>
            </c:extLst>
          </c:dPt>
          <c:dLbls>
            <c:delete val="1"/>
          </c:dLbls>
          <c:cat>
            <c:strRef>
              <c:f>Foglio1!$A$2:$A$7</c:f>
              <c:strCache>
                <c:ptCount val="6"/>
                <c:pt idx="0">
                  <c:v>Materiali</c:v>
                </c:pt>
                <c:pt idx="1">
                  <c:v>Manodopera</c:v>
                </c:pt>
                <c:pt idx="2">
                  <c:v>Verifiche</c:v>
                </c:pt>
                <c:pt idx="3">
                  <c:v>Sviluppo software</c:v>
                </c:pt>
                <c:pt idx="4">
                  <c:v>Testing</c:v>
                </c:pt>
                <c:pt idx="5">
                  <c:v>Manodopera Montaggio</c:v>
                </c:pt>
              </c:strCache>
            </c:strRef>
          </c:cat>
          <c:val>
            <c:numRef>
              <c:f>Foglio1!$B$2:$B$7</c:f>
              <c:numCache>
                <c:formatCode>#,##0</c:formatCode>
                <c:ptCount val="6"/>
                <c:pt idx="0" formatCode="#,##0.00">
                  <c:v>91315.14</c:v>
                </c:pt>
                <c:pt idx="1">
                  <c:v>5180</c:v>
                </c:pt>
                <c:pt idx="2" formatCode="General">
                  <c:v>225</c:v>
                </c:pt>
                <c:pt idx="3">
                  <c:v>3900</c:v>
                </c:pt>
                <c:pt idx="4">
                  <c:v>1550</c:v>
                </c:pt>
                <c:pt idx="5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7-4DB6-A104-02711565C3B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2.3230116620672867E-3"/>
          <c:y val="4.3220684865540641E-2"/>
          <c:w val="0.64831652076507196"/>
          <c:h val="0.15839846214094075"/>
        </c:manualLayout>
      </c:layout>
      <c:overlay val="0"/>
      <c:spPr>
        <a:solidFill>
          <a:schemeClr val="tx1">
            <a:lumMod val="65000"/>
            <a:lumOff val="35000"/>
            <a:alpha val="29000"/>
          </a:schemeClr>
        </a:solidFill>
        <a:ln>
          <a:solidFill>
            <a:srgbClr val="313640"/>
          </a:solidFill>
        </a:ln>
        <a:effectLst/>
      </c:spPr>
      <c:txPr>
        <a:bodyPr rot="0" spcFirstLastPara="1" vertOverflow="ellipsis" vert="horz" wrap="square" anchor="t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noFill/>
          </a:ln>
        </a:defRPr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15T17:31:10.857" idx="1">
    <p:pos x="5883" y="-2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16725-21E3-4D16-9E36-81C5AD93D3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51C9D25-A0AD-4F2E-B0C4-30932A0828D6}">
      <dgm:prSet phldrT="[Testo]" phldr="0"/>
      <dgm:spPr>
        <a:solidFill>
          <a:srgbClr val="184366"/>
        </a:solidFill>
        <a:ln>
          <a:solidFill>
            <a:srgbClr val="5CE2DF"/>
          </a:solidFill>
        </a:ln>
      </dgm:spPr>
      <dgm:t>
        <a:bodyPr/>
        <a:lstStyle/>
        <a:p>
          <a:endParaRPr lang="it-IT" dirty="0"/>
        </a:p>
      </dgm:t>
    </dgm:pt>
    <dgm:pt modelId="{1BB41DC5-084A-4457-B0AA-F498E3415E4E}" type="parTrans" cxnId="{EDB2485D-13F9-4991-8EBA-4116B5FCECFD}">
      <dgm:prSet/>
      <dgm:spPr/>
      <dgm:t>
        <a:bodyPr/>
        <a:lstStyle/>
        <a:p>
          <a:endParaRPr lang="it-IT"/>
        </a:p>
      </dgm:t>
    </dgm:pt>
    <dgm:pt modelId="{504274BE-5E03-4A46-B340-869DDE14B36B}" type="sibTrans" cxnId="{EDB2485D-13F9-4991-8EBA-4116B5FCECFD}">
      <dgm:prSet/>
      <dgm:spPr>
        <a:solidFill>
          <a:srgbClr val="184366"/>
        </a:solidFill>
      </dgm:spPr>
      <dgm:t>
        <a:bodyPr/>
        <a:lstStyle/>
        <a:p>
          <a:endParaRPr lang="it-IT"/>
        </a:p>
      </dgm:t>
    </dgm:pt>
    <dgm:pt modelId="{D24D784D-D01F-4500-A492-F991670C4D8B}">
      <dgm:prSet phldrT="[Testo]" phldr="0"/>
      <dgm:spPr>
        <a:solidFill>
          <a:srgbClr val="2886A0"/>
        </a:solidFill>
        <a:ln>
          <a:solidFill>
            <a:srgbClr val="5CE2DF"/>
          </a:solidFill>
        </a:ln>
      </dgm:spPr>
      <dgm:t>
        <a:bodyPr/>
        <a:lstStyle/>
        <a:p>
          <a:r>
            <a:rPr lang="it-IT" dirty="0"/>
            <a:t> </a:t>
          </a:r>
        </a:p>
      </dgm:t>
    </dgm:pt>
    <dgm:pt modelId="{4C844FC6-5462-482D-B43D-438C437B3E7A}" type="parTrans" cxnId="{1DD0A87F-AA86-46B9-B5CD-B276A3A58916}">
      <dgm:prSet/>
      <dgm:spPr/>
      <dgm:t>
        <a:bodyPr/>
        <a:lstStyle/>
        <a:p>
          <a:endParaRPr lang="it-IT"/>
        </a:p>
      </dgm:t>
    </dgm:pt>
    <dgm:pt modelId="{32F9BA3F-7EF2-41F9-8A64-5B22FC56985E}" type="sibTrans" cxnId="{1DD0A87F-AA86-46B9-B5CD-B276A3A58916}">
      <dgm:prSet/>
      <dgm:spPr>
        <a:solidFill>
          <a:srgbClr val="2886A0"/>
        </a:solidFill>
      </dgm:spPr>
      <dgm:t>
        <a:bodyPr/>
        <a:lstStyle/>
        <a:p>
          <a:endParaRPr lang="it-IT"/>
        </a:p>
      </dgm:t>
    </dgm:pt>
    <dgm:pt modelId="{669C7A41-2814-4EA2-A2F7-D09A705EE181}">
      <dgm:prSet phldrT="[Testo]" phldr="0"/>
      <dgm:spPr>
        <a:solidFill>
          <a:srgbClr val="1C4166"/>
        </a:solidFill>
        <a:ln>
          <a:solidFill>
            <a:srgbClr val="5CE2DF"/>
          </a:solidFill>
        </a:ln>
      </dgm:spPr>
      <dgm:t>
        <a:bodyPr/>
        <a:lstStyle/>
        <a:p>
          <a:r>
            <a:rPr lang="it-IT" dirty="0"/>
            <a:t> </a:t>
          </a:r>
        </a:p>
      </dgm:t>
    </dgm:pt>
    <dgm:pt modelId="{2262284F-6F34-4754-815B-BD283107B200}" type="parTrans" cxnId="{E30CB4EF-06B6-4598-BC2C-F5F3C1C076D0}">
      <dgm:prSet/>
      <dgm:spPr/>
      <dgm:t>
        <a:bodyPr/>
        <a:lstStyle/>
        <a:p>
          <a:endParaRPr lang="it-IT"/>
        </a:p>
      </dgm:t>
    </dgm:pt>
    <dgm:pt modelId="{AFA65A36-1403-4E07-9CA7-39CEF1C84BF0}" type="sibTrans" cxnId="{E30CB4EF-06B6-4598-BC2C-F5F3C1C076D0}">
      <dgm:prSet/>
      <dgm:spPr/>
      <dgm:t>
        <a:bodyPr/>
        <a:lstStyle/>
        <a:p>
          <a:endParaRPr lang="it-IT"/>
        </a:p>
      </dgm:t>
    </dgm:pt>
    <dgm:pt modelId="{B9292513-2B50-4FD6-A06A-2D41DB2F3E8C}" type="pres">
      <dgm:prSet presAssocID="{D6816725-21E3-4D16-9E36-81C5AD93D361}" presName="Name0" presStyleCnt="0">
        <dgm:presLayoutVars>
          <dgm:dir/>
          <dgm:resizeHandles val="exact"/>
        </dgm:presLayoutVars>
      </dgm:prSet>
      <dgm:spPr/>
    </dgm:pt>
    <dgm:pt modelId="{742ACFCB-4D77-4001-A98F-A27C840B68CA}" type="pres">
      <dgm:prSet presAssocID="{551C9D25-A0AD-4F2E-B0C4-30932A0828D6}" presName="node" presStyleLbl="node1" presStyleIdx="0" presStyleCnt="3" custScaleX="143685" custScaleY="361636" custLinFactNeighborX="2667" custLinFactNeighborY="330">
        <dgm:presLayoutVars>
          <dgm:bulletEnabled val="1"/>
        </dgm:presLayoutVars>
      </dgm:prSet>
      <dgm:spPr/>
    </dgm:pt>
    <dgm:pt modelId="{8253AFEB-B8D2-48F6-A54B-8ABD42436022}" type="pres">
      <dgm:prSet presAssocID="{504274BE-5E03-4A46-B340-869DDE14B36B}" presName="sibTrans" presStyleLbl="sibTrans2D1" presStyleIdx="0" presStyleCnt="2" custScaleX="205065"/>
      <dgm:spPr/>
    </dgm:pt>
    <dgm:pt modelId="{165A7038-65FA-4719-9D6B-2DEE4197D243}" type="pres">
      <dgm:prSet presAssocID="{504274BE-5E03-4A46-B340-869DDE14B36B}" presName="connectorText" presStyleLbl="sibTrans2D1" presStyleIdx="0" presStyleCnt="2"/>
      <dgm:spPr/>
    </dgm:pt>
    <dgm:pt modelId="{95AE4DA0-D505-4638-8CFC-601B6D5582C7}" type="pres">
      <dgm:prSet presAssocID="{D24D784D-D01F-4500-A492-F991670C4D8B}" presName="node" presStyleLbl="node1" presStyleIdx="1" presStyleCnt="3" custScaleX="154288" custScaleY="367980">
        <dgm:presLayoutVars>
          <dgm:bulletEnabled val="1"/>
        </dgm:presLayoutVars>
      </dgm:prSet>
      <dgm:spPr/>
    </dgm:pt>
    <dgm:pt modelId="{0F3DB705-ED5B-4180-8B87-4D01D893BF76}" type="pres">
      <dgm:prSet presAssocID="{32F9BA3F-7EF2-41F9-8A64-5B22FC56985E}" presName="sibTrans" presStyleLbl="sibTrans2D1" presStyleIdx="1" presStyleCnt="2" custAng="23556" custScaleX="218765"/>
      <dgm:spPr/>
    </dgm:pt>
    <dgm:pt modelId="{4173F274-ABB5-4835-BD04-93CAFCA459A4}" type="pres">
      <dgm:prSet presAssocID="{32F9BA3F-7EF2-41F9-8A64-5B22FC56985E}" presName="connectorText" presStyleLbl="sibTrans2D1" presStyleIdx="1" presStyleCnt="2"/>
      <dgm:spPr/>
    </dgm:pt>
    <dgm:pt modelId="{730077E9-744A-4BCA-B943-179A0EB42C74}" type="pres">
      <dgm:prSet presAssocID="{669C7A41-2814-4EA2-A2F7-D09A705EE181}" presName="node" presStyleLbl="node1" presStyleIdx="2" presStyleCnt="3" custScaleX="143554" custScaleY="371152" custLinFactNeighborX="14161" custLinFactNeighborY="-2159">
        <dgm:presLayoutVars>
          <dgm:bulletEnabled val="1"/>
        </dgm:presLayoutVars>
      </dgm:prSet>
      <dgm:spPr/>
    </dgm:pt>
  </dgm:ptLst>
  <dgm:cxnLst>
    <dgm:cxn modelId="{4386AF1F-7EE0-4743-BE61-52876284BD1A}" type="presOf" srcId="{504274BE-5E03-4A46-B340-869DDE14B36B}" destId="{8253AFEB-B8D2-48F6-A54B-8ABD42436022}" srcOrd="0" destOrd="0" presId="urn:microsoft.com/office/officeart/2005/8/layout/process1"/>
    <dgm:cxn modelId="{EDB2485D-13F9-4991-8EBA-4116B5FCECFD}" srcId="{D6816725-21E3-4D16-9E36-81C5AD93D361}" destId="{551C9D25-A0AD-4F2E-B0C4-30932A0828D6}" srcOrd="0" destOrd="0" parTransId="{1BB41DC5-084A-4457-B0AA-F498E3415E4E}" sibTransId="{504274BE-5E03-4A46-B340-869DDE14B36B}"/>
    <dgm:cxn modelId="{AAB91E67-0506-44C2-8CD2-42F78327B778}" type="presOf" srcId="{D6816725-21E3-4D16-9E36-81C5AD93D361}" destId="{B9292513-2B50-4FD6-A06A-2D41DB2F3E8C}" srcOrd="0" destOrd="0" presId="urn:microsoft.com/office/officeart/2005/8/layout/process1"/>
    <dgm:cxn modelId="{1DD0A87F-AA86-46B9-B5CD-B276A3A58916}" srcId="{D6816725-21E3-4D16-9E36-81C5AD93D361}" destId="{D24D784D-D01F-4500-A492-F991670C4D8B}" srcOrd="1" destOrd="0" parTransId="{4C844FC6-5462-482D-B43D-438C437B3E7A}" sibTransId="{32F9BA3F-7EF2-41F9-8A64-5B22FC56985E}"/>
    <dgm:cxn modelId="{4CBF4290-FDC8-4DAD-94F4-6D7C349FC956}" type="presOf" srcId="{551C9D25-A0AD-4F2E-B0C4-30932A0828D6}" destId="{742ACFCB-4D77-4001-A98F-A27C840B68CA}" srcOrd="0" destOrd="0" presId="urn:microsoft.com/office/officeart/2005/8/layout/process1"/>
    <dgm:cxn modelId="{2E2CD2AD-D8B5-4DC8-B382-2B45EC164B12}" type="presOf" srcId="{32F9BA3F-7EF2-41F9-8A64-5B22FC56985E}" destId="{4173F274-ABB5-4835-BD04-93CAFCA459A4}" srcOrd="1" destOrd="0" presId="urn:microsoft.com/office/officeart/2005/8/layout/process1"/>
    <dgm:cxn modelId="{8B2442C6-7F00-49B3-9223-0B39BB8C9B6E}" type="presOf" srcId="{669C7A41-2814-4EA2-A2F7-D09A705EE181}" destId="{730077E9-744A-4BCA-B943-179A0EB42C74}" srcOrd="0" destOrd="0" presId="urn:microsoft.com/office/officeart/2005/8/layout/process1"/>
    <dgm:cxn modelId="{4F6110D7-8DAE-4893-961A-A5A9070C6B5E}" type="presOf" srcId="{32F9BA3F-7EF2-41F9-8A64-5B22FC56985E}" destId="{0F3DB705-ED5B-4180-8B87-4D01D893BF76}" srcOrd="0" destOrd="0" presId="urn:microsoft.com/office/officeart/2005/8/layout/process1"/>
    <dgm:cxn modelId="{E30CB4EF-06B6-4598-BC2C-F5F3C1C076D0}" srcId="{D6816725-21E3-4D16-9E36-81C5AD93D361}" destId="{669C7A41-2814-4EA2-A2F7-D09A705EE181}" srcOrd="2" destOrd="0" parTransId="{2262284F-6F34-4754-815B-BD283107B200}" sibTransId="{AFA65A36-1403-4E07-9CA7-39CEF1C84BF0}"/>
    <dgm:cxn modelId="{D426A7F2-41EB-464F-BD70-88A3FCB23E8D}" type="presOf" srcId="{504274BE-5E03-4A46-B340-869DDE14B36B}" destId="{165A7038-65FA-4719-9D6B-2DEE4197D243}" srcOrd="1" destOrd="0" presId="urn:microsoft.com/office/officeart/2005/8/layout/process1"/>
    <dgm:cxn modelId="{A86119F6-D9E5-4538-8935-E95045DDF70F}" type="presOf" srcId="{D24D784D-D01F-4500-A492-F991670C4D8B}" destId="{95AE4DA0-D505-4638-8CFC-601B6D5582C7}" srcOrd="0" destOrd="0" presId="urn:microsoft.com/office/officeart/2005/8/layout/process1"/>
    <dgm:cxn modelId="{D6B60CFD-69F6-401A-A801-C561ED6B111F}" type="presParOf" srcId="{B9292513-2B50-4FD6-A06A-2D41DB2F3E8C}" destId="{742ACFCB-4D77-4001-A98F-A27C840B68CA}" srcOrd="0" destOrd="0" presId="urn:microsoft.com/office/officeart/2005/8/layout/process1"/>
    <dgm:cxn modelId="{A5F240B2-9D39-4F4E-AFDF-2B173B9E78B3}" type="presParOf" srcId="{B9292513-2B50-4FD6-A06A-2D41DB2F3E8C}" destId="{8253AFEB-B8D2-48F6-A54B-8ABD42436022}" srcOrd="1" destOrd="0" presId="urn:microsoft.com/office/officeart/2005/8/layout/process1"/>
    <dgm:cxn modelId="{2F49FD0F-3EA2-4C08-9B0E-74E7DB52CC78}" type="presParOf" srcId="{8253AFEB-B8D2-48F6-A54B-8ABD42436022}" destId="{165A7038-65FA-4719-9D6B-2DEE4197D243}" srcOrd="0" destOrd="0" presId="urn:microsoft.com/office/officeart/2005/8/layout/process1"/>
    <dgm:cxn modelId="{540EFCC5-BDB4-4921-98B4-F5231BB69FA3}" type="presParOf" srcId="{B9292513-2B50-4FD6-A06A-2D41DB2F3E8C}" destId="{95AE4DA0-D505-4638-8CFC-601B6D5582C7}" srcOrd="2" destOrd="0" presId="urn:microsoft.com/office/officeart/2005/8/layout/process1"/>
    <dgm:cxn modelId="{2D6F4F78-D1E0-4D45-998D-6B159DDE8628}" type="presParOf" srcId="{B9292513-2B50-4FD6-A06A-2D41DB2F3E8C}" destId="{0F3DB705-ED5B-4180-8B87-4D01D893BF76}" srcOrd="3" destOrd="0" presId="urn:microsoft.com/office/officeart/2005/8/layout/process1"/>
    <dgm:cxn modelId="{E9AA866F-95F1-4D34-9163-06383C2EE77B}" type="presParOf" srcId="{0F3DB705-ED5B-4180-8B87-4D01D893BF76}" destId="{4173F274-ABB5-4835-BD04-93CAFCA459A4}" srcOrd="0" destOrd="0" presId="urn:microsoft.com/office/officeart/2005/8/layout/process1"/>
    <dgm:cxn modelId="{2C9CE46D-C522-4378-BF67-48FA1D5475D5}" type="presParOf" srcId="{B9292513-2B50-4FD6-A06A-2D41DB2F3E8C}" destId="{730077E9-744A-4BCA-B943-179A0EB42C7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B9EF9-9A47-4704-B1E9-4663DC9E6C8D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760D858-4A77-470E-8E64-D0F4FF48DA9C}">
      <dgm:prSet phldrT="[Testo]" phldr="0" custT="1"/>
      <dgm:spPr>
        <a:gradFill rotWithShape="0">
          <a:gsLst>
            <a:gs pos="53000">
              <a:srgbClr val="313640"/>
            </a:gs>
            <a:gs pos="0">
              <a:srgbClr val="49505F"/>
            </a:gs>
          </a:gsLst>
        </a:gradFill>
      </dgm:spPr>
      <dgm:t>
        <a:bodyPr/>
        <a:lstStyle/>
        <a:p>
          <a:pPr algn="ctr"/>
          <a:r>
            <a:rPr lang="it-IT" sz="1600" b="1" dirty="0">
              <a:latin typeface="Arial" panose="020B0604020202020204" pitchFamily="34" charset="0"/>
              <a:cs typeface="Arial" panose="020B0604020202020204" pitchFamily="34" charset="0"/>
            </a:rPr>
            <a:t>Implementazione </a:t>
          </a:r>
        </a:p>
        <a:p>
          <a:pPr algn="ctr"/>
          <a:r>
            <a:rPr lang="it-IT" sz="1600" b="1" dirty="0">
              <a:latin typeface="Arial" panose="020B0604020202020204" pitchFamily="34" charset="0"/>
              <a:cs typeface="Arial" panose="020B0604020202020204" pitchFamily="34" charset="0"/>
            </a:rPr>
            <a:t>Prioritaria e</a:t>
          </a:r>
        </a:p>
        <a:p>
          <a:pPr algn="ctr"/>
          <a:r>
            <a:rPr lang="it-IT" sz="1600" b="1" dirty="0">
              <a:latin typeface="Arial" panose="020B0604020202020204" pitchFamily="34" charset="0"/>
              <a:cs typeface="Arial" panose="020B0604020202020204" pitchFamily="34" charset="0"/>
            </a:rPr>
            <a:t>Verifica</a:t>
          </a:r>
        </a:p>
        <a:p>
          <a:pPr algn="ctr"/>
          <a:endParaRPr lang="it-IT" sz="3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it-IT" sz="16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it-IT" sz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/>
          <a:r>
            <a:rPr lang="it-IT" sz="1200" b="1" i="0" dirty="0"/>
            <a:t>✓ </a:t>
          </a:r>
          <a:r>
            <a:rPr lang="it-IT" sz="1200" dirty="0">
              <a:latin typeface="Arial" panose="020B0604020202020204" pitchFamily="34" charset="0"/>
              <a:cs typeface="Arial" panose="020B0604020202020204" pitchFamily="34" charset="0"/>
            </a:rPr>
            <a:t>Applicazione</a:t>
          </a:r>
        </a:p>
        <a:p>
          <a:pPr algn="l"/>
          <a:r>
            <a:rPr lang="it-IT" sz="1200" dirty="0">
              <a:latin typeface="Arial" panose="020B0604020202020204" pitchFamily="34" charset="0"/>
              <a:cs typeface="Arial" panose="020B0604020202020204" pitchFamily="34" charset="0"/>
            </a:rPr>
            <a:t>  Immediata delle </a:t>
          </a:r>
        </a:p>
        <a:p>
          <a:pPr algn="l"/>
          <a:r>
            <a:rPr lang="it-IT" sz="1200" dirty="0">
              <a:latin typeface="Arial" panose="020B0604020202020204" pitchFamily="34" charset="0"/>
              <a:cs typeface="Arial" panose="020B0604020202020204" pitchFamily="34" charset="0"/>
            </a:rPr>
            <a:t>  Raccomandazioni date</a:t>
          </a:r>
        </a:p>
        <a:p>
          <a:pPr algn="l"/>
          <a:endParaRPr lang="it-IT" sz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l">
            <a:buNone/>
          </a:pPr>
          <a:r>
            <a:rPr lang="it-IT" sz="1200" b="0" i="0" dirty="0"/>
            <a:t>✓ </a:t>
          </a:r>
          <a:r>
            <a:rPr lang="it-IT" sz="1400" b="0" i="0" dirty="0"/>
            <a:t>Eseguire Nuovi Cicli</a:t>
          </a:r>
        </a:p>
        <a:p>
          <a:pPr algn="l">
            <a:buNone/>
          </a:pPr>
          <a:r>
            <a:rPr lang="it-IT" sz="1400" b="0" i="0" dirty="0"/>
            <a:t>    di Testing</a:t>
          </a:r>
          <a:endParaRPr lang="it-IT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AD1971-CCA8-4659-ADDD-F8FA4850E0A5}" type="parTrans" cxnId="{1FC04824-4E1D-4E7F-8625-5DE87A0611E3}">
      <dgm:prSet/>
      <dgm:spPr/>
      <dgm:t>
        <a:bodyPr/>
        <a:lstStyle/>
        <a:p>
          <a:endParaRPr lang="it-IT"/>
        </a:p>
      </dgm:t>
    </dgm:pt>
    <dgm:pt modelId="{CF55C2A1-ACAE-4751-B024-8D9CDD1BCA48}" type="sibTrans" cxnId="{1FC04824-4E1D-4E7F-8625-5DE87A0611E3}">
      <dgm:prSet/>
      <dgm:spPr>
        <a:solidFill>
          <a:srgbClr val="49505F"/>
        </a:solidFill>
      </dgm:spPr>
      <dgm:t>
        <a:bodyPr/>
        <a:lstStyle/>
        <a:p>
          <a:endParaRPr lang="it-IT"/>
        </a:p>
      </dgm:t>
    </dgm:pt>
    <dgm:pt modelId="{83E6F6F0-B2EF-4A4E-9DF7-CFE6694F2BB6}">
      <dgm:prSet phldrT="[Testo]" phldr="0" custT="1"/>
      <dgm:spPr>
        <a:gradFill rotWithShape="0">
          <a:gsLst>
            <a:gs pos="55000">
              <a:srgbClr val="0A265D"/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</a:gradFill>
      </dgm:spPr>
      <dgm:t>
        <a:bodyPr/>
        <a:lstStyle/>
        <a:p>
          <a:pPr algn="ctr"/>
          <a:r>
            <a:rPr lang="it-IT" sz="1600" b="1" dirty="0"/>
            <a:t>Monitoraggio Continuo e Gestione Incidenti</a:t>
          </a:r>
        </a:p>
        <a:p>
          <a:pPr algn="ctr"/>
          <a:endParaRPr lang="it-IT" sz="1600" b="1" dirty="0"/>
        </a:p>
        <a:p>
          <a:pPr algn="ctr"/>
          <a:endParaRPr lang="it-IT" sz="1400" b="1" dirty="0"/>
        </a:p>
        <a:p>
          <a:pPr algn="l"/>
          <a:r>
            <a:rPr lang="it-IT" sz="1600" b="1" i="0" dirty="0"/>
            <a:t>➔ </a:t>
          </a:r>
          <a:r>
            <a:rPr lang="it-IT" sz="1400" dirty="0"/>
            <a:t>Integrazione SIEM</a:t>
          </a:r>
          <a:endParaRPr lang="it-IT" sz="1600" dirty="0"/>
        </a:p>
        <a:p>
          <a:pPr algn="l">
            <a:buNone/>
          </a:pPr>
          <a:r>
            <a:rPr lang="it-IT" sz="1600" b="1" i="0" dirty="0"/>
            <a:t>➔ </a:t>
          </a:r>
          <a:r>
            <a:rPr lang="it-IT" sz="1400" dirty="0"/>
            <a:t>Sviluppare e testare un IRP dettagliato per gestire efficacemente eventuali violazioni o attacchi</a:t>
          </a:r>
          <a:r>
            <a:rPr lang="it-IT" sz="1600" dirty="0"/>
            <a:t>.</a:t>
          </a:r>
          <a:endParaRPr lang="it-IT" sz="1600" b="1" dirty="0"/>
        </a:p>
      </dgm:t>
    </dgm:pt>
    <dgm:pt modelId="{552C30A1-7886-4B72-B503-80EAEA3B4099}" type="parTrans" cxnId="{D0350B4D-CAFE-4C65-9403-59E5F517CC1A}">
      <dgm:prSet/>
      <dgm:spPr/>
      <dgm:t>
        <a:bodyPr/>
        <a:lstStyle/>
        <a:p>
          <a:endParaRPr lang="it-IT"/>
        </a:p>
      </dgm:t>
    </dgm:pt>
    <dgm:pt modelId="{39167165-F441-4076-82D0-4A391BFCFBD9}" type="sibTrans" cxnId="{D0350B4D-CAFE-4C65-9403-59E5F517CC1A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DEAE589F-C992-4441-B5CD-6026A401D4A8}">
      <dgm:prSet phldrT="[Testo]" custT="1"/>
      <dgm:spPr>
        <a:gradFill rotWithShape="0">
          <a:gsLst>
            <a:gs pos="18000">
              <a:srgbClr val="21C1BD"/>
            </a:gs>
            <a:gs pos="55000">
              <a:srgbClr val="178380"/>
            </a:gs>
          </a:gsLst>
        </a:gradFill>
      </dgm:spPr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it-IT" sz="1800" b="1" dirty="0"/>
            <a:t>Aggiornamento, Formazione e Conformità</a:t>
          </a:r>
        </a:p>
        <a:p>
          <a:pPr algn="ctr">
            <a:buFont typeface="Arial" panose="020B0604020202020204" pitchFamily="34" charset="0"/>
            <a:buChar char="•"/>
          </a:pPr>
          <a:endParaRPr lang="it-IT" sz="3200" dirty="0"/>
        </a:p>
        <a:p>
          <a:pPr algn="l">
            <a:buFont typeface="Arial" panose="020B0604020202020204" pitchFamily="34" charset="0"/>
            <a:buChar char="•"/>
          </a:pPr>
          <a:r>
            <a:rPr lang="it-IT" sz="1600" b="1" i="0" dirty="0"/>
            <a:t>➔</a:t>
          </a:r>
          <a:r>
            <a:rPr lang="it-IT" sz="1400" dirty="0"/>
            <a:t>Manutenzione Proattiva</a:t>
          </a:r>
        </a:p>
        <a:p>
          <a:pPr algn="l">
            <a:buFont typeface="Arial" panose="020B0604020202020204" pitchFamily="34" charset="0"/>
            <a:buChar char="•"/>
          </a:pPr>
          <a:r>
            <a:rPr lang="it-IT" sz="1400" b="1" i="0" dirty="0"/>
            <a:t>➔</a:t>
          </a:r>
          <a:r>
            <a:rPr lang="it-IT" sz="1400" dirty="0"/>
            <a:t>Formazione del Personale</a:t>
          </a:r>
        </a:p>
        <a:p>
          <a:pPr algn="l">
            <a:buFont typeface="Arial" panose="020B0604020202020204" pitchFamily="34" charset="0"/>
            <a:buChar char="•"/>
          </a:pPr>
          <a:r>
            <a:rPr lang="it-IT" sz="1400" b="1" i="0" dirty="0"/>
            <a:t>➔</a:t>
          </a:r>
          <a:r>
            <a:rPr lang="it-IT" sz="1400" dirty="0"/>
            <a:t>Audit e Conformità</a:t>
          </a:r>
        </a:p>
      </dgm:t>
    </dgm:pt>
    <dgm:pt modelId="{D12F12BB-1A80-4B8A-ACA5-A6F42D800CBA}" type="parTrans" cxnId="{6A0D2B6F-5745-4A98-8B92-D1112ABF7CFE}">
      <dgm:prSet/>
      <dgm:spPr/>
      <dgm:t>
        <a:bodyPr/>
        <a:lstStyle/>
        <a:p>
          <a:endParaRPr lang="it-IT"/>
        </a:p>
      </dgm:t>
    </dgm:pt>
    <dgm:pt modelId="{79DC02F2-27E7-4D09-86A8-829E2EECD0A3}" type="sibTrans" cxnId="{6A0D2B6F-5745-4A98-8B92-D1112ABF7CFE}">
      <dgm:prSet/>
      <dgm:spPr/>
      <dgm:t>
        <a:bodyPr/>
        <a:lstStyle/>
        <a:p>
          <a:endParaRPr lang="it-IT"/>
        </a:p>
      </dgm:t>
    </dgm:pt>
    <dgm:pt modelId="{E3936F9D-3C01-4929-9F1E-DF227E4C63E0}" type="pres">
      <dgm:prSet presAssocID="{6E3B9EF9-9A47-4704-B1E9-4663DC9E6C8D}" presName="Name0" presStyleCnt="0">
        <dgm:presLayoutVars>
          <dgm:dir/>
          <dgm:resizeHandles val="exact"/>
        </dgm:presLayoutVars>
      </dgm:prSet>
      <dgm:spPr/>
    </dgm:pt>
    <dgm:pt modelId="{7476AAF9-3BC6-4BC5-9167-01699E8DCCA0}" type="pres">
      <dgm:prSet presAssocID="{E760D858-4A77-470E-8E64-D0F4FF48DA9C}" presName="node" presStyleLbl="node1" presStyleIdx="0" presStyleCnt="3" custScaleX="118525" custScaleY="414431" custLinFactNeighborX="8695" custLinFactNeighborY="7105">
        <dgm:presLayoutVars>
          <dgm:bulletEnabled val="1"/>
        </dgm:presLayoutVars>
      </dgm:prSet>
      <dgm:spPr/>
    </dgm:pt>
    <dgm:pt modelId="{2367891E-1EEB-4F6B-90F5-3ADDD9CC6D0D}" type="pres">
      <dgm:prSet presAssocID="{CF55C2A1-ACAE-4751-B024-8D9CDD1BCA48}" presName="sibTrans" presStyleLbl="sibTrans2D1" presStyleIdx="0" presStyleCnt="2" custScaleX="224200" custLinFactNeighborX="-20810" custLinFactNeighborY="13591"/>
      <dgm:spPr/>
    </dgm:pt>
    <dgm:pt modelId="{465BFEB1-7234-4A22-AB31-A35DE7A2B3B5}" type="pres">
      <dgm:prSet presAssocID="{CF55C2A1-ACAE-4751-B024-8D9CDD1BCA48}" presName="connectorText" presStyleLbl="sibTrans2D1" presStyleIdx="0" presStyleCnt="2"/>
      <dgm:spPr/>
    </dgm:pt>
    <dgm:pt modelId="{4327BE23-296B-4C46-B37E-EF9C935D37DD}" type="pres">
      <dgm:prSet presAssocID="{83E6F6F0-B2EF-4A4E-9DF7-CFE6694F2BB6}" presName="node" presStyleLbl="node1" presStyleIdx="1" presStyleCnt="3" custScaleX="118136" custScaleY="414431" custLinFactNeighborX="2455">
        <dgm:presLayoutVars>
          <dgm:bulletEnabled val="1"/>
        </dgm:presLayoutVars>
      </dgm:prSet>
      <dgm:spPr/>
    </dgm:pt>
    <dgm:pt modelId="{C8560D8A-A9C0-4E58-8D32-D6F181979947}" type="pres">
      <dgm:prSet presAssocID="{39167165-F441-4076-82D0-4A391BFCFBD9}" presName="sibTrans" presStyleLbl="sibTrans2D1" presStyleIdx="1" presStyleCnt="2" custScaleX="259417" custLinFactNeighborX="-40403" custLinFactNeighborY="7774"/>
      <dgm:spPr/>
    </dgm:pt>
    <dgm:pt modelId="{D8F06A66-79DE-4D3B-9D2E-7859D47FCC12}" type="pres">
      <dgm:prSet presAssocID="{39167165-F441-4076-82D0-4A391BFCFBD9}" presName="connectorText" presStyleLbl="sibTrans2D1" presStyleIdx="1" presStyleCnt="2"/>
      <dgm:spPr/>
    </dgm:pt>
    <dgm:pt modelId="{4358BDA7-2EE1-4A72-B4B6-26B7CE11F8B6}" type="pres">
      <dgm:prSet presAssocID="{DEAE589F-C992-4441-B5CD-6026A401D4A8}" presName="node" presStyleLbl="node1" presStyleIdx="2" presStyleCnt="3" custScaleX="125955" custScaleY="414431" custLinFactNeighborX="-22817">
        <dgm:presLayoutVars>
          <dgm:bulletEnabled val="1"/>
        </dgm:presLayoutVars>
      </dgm:prSet>
      <dgm:spPr/>
    </dgm:pt>
  </dgm:ptLst>
  <dgm:cxnLst>
    <dgm:cxn modelId="{57EF4410-9378-4A67-8ECE-0CDA79EC3B37}" type="presOf" srcId="{DEAE589F-C992-4441-B5CD-6026A401D4A8}" destId="{4358BDA7-2EE1-4A72-B4B6-26B7CE11F8B6}" srcOrd="0" destOrd="0" presId="urn:microsoft.com/office/officeart/2005/8/layout/process1"/>
    <dgm:cxn modelId="{1FC04824-4E1D-4E7F-8625-5DE87A0611E3}" srcId="{6E3B9EF9-9A47-4704-B1E9-4663DC9E6C8D}" destId="{E760D858-4A77-470E-8E64-D0F4FF48DA9C}" srcOrd="0" destOrd="0" parTransId="{1EAD1971-CCA8-4659-ADDD-F8FA4850E0A5}" sibTransId="{CF55C2A1-ACAE-4751-B024-8D9CDD1BCA48}"/>
    <dgm:cxn modelId="{6978ED6B-9058-473B-BBEC-FB6C7AFEB545}" type="presOf" srcId="{39167165-F441-4076-82D0-4A391BFCFBD9}" destId="{D8F06A66-79DE-4D3B-9D2E-7859D47FCC12}" srcOrd="1" destOrd="0" presId="urn:microsoft.com/office/officeart/2005/8/layout/process1"/>
    <dgm:cxn modelId="{D0350B4D-CAFE-4C65-9403-59E5F517CC1A}" srcId="{6E3B9EF9-9A47-4704-B1E9-4663DC9E6C8D}" destId="{83E6F6F0-B2EF-4A4E-9DF7-CFE6694F2BB6}" srcOrd="1" destOrd="0" parTransId="{552C30A1-7886-4B72-B503-80EAEA3B4099}" sibTransId="{39167165-F441-4076-82D0-4A391BFCFBD9}"/>
    <dgm:cxn modelId="{6A0D2B6F-5745-4A98-8B92-D1112ABF7CFE}" srcId="{6E3B9EF9-9A47-4704-B1E9-4663DC9E6C8D}" destId="{DEAE589F-C992-4441-B5CD-6026A401D4A8}" srcOrd="2" destOrd="0" parTransId="{D12F12BB-1A80-4B8A-ACA5-A6F42D800CBA}" sibTransId="{79DC02F2-27E7-4D09-86A8-829E2EECD0A3}"/>
    <dgm:cxn modelId="{476EC97D-E015-4FC3-BACD-0057E54E3DE7}" type="presOf" srcId="{E760D858-4A77-470E-8E64-D0F4FF48DA9C}" destId="{7476AAF9-3BC6-4BC5-9167-01699E8DCCA0}" srcOrd="0" destOrd="0" presId="urn:microsoft.com/office/officeart/2005/8/layout/process1"/>
    <dgm:cxn modelId="{A2E6B782-B569-4ADD-8160-A4782FC22AFF}" type="presOf" srcId="{83E6F6F0-B2EF-4A4E-9DF7-CFE6694F2BB6}" destId="{4327BE23-296B-4C46-B37E-EF9C935D37DD}" srcOrd="0" destOrd="0" presId="urn:microsoft.com/office/officeart/2005/8/layout/process1"/>
    <dgm:cxn modelId="{B4BEFD8E-EF86-4933-BB8A-36BAFB902430}" type="presOf" srcId="{39167165-F441-4076-82D0-4A391BFCFBD9}" destId="{C8560D8A-A9C0-4E58-8D32-D6F181979947}" srcOrd="0" destOrd="0" presId="urn:microsoft.com/office/officeart/2005/8/layout/process1"/>
    <dgm:cxn modelId="{A0FE03B1-E284-4B54-85F9-DFEE4544B86F}" type="presOf" srcId="{CF55C2A1-ACAE-4751-B024-8D9CDD1BCA48}" destId="{2367891E-1EEB-4F6B-90F5-3ADDD9CC6D0D}" srcOrd="0" destOrd="0" presId="urn:microsoft.com/office/officeart/2005/8/layout/process1"/>
    <dgm:cxn modelId="{FF03E2E3-E521-442C-82F5-DF5EDF64595A}" type="presOf" srcId="{6E3B9EF9-9A47-4704-B1E9-4663DC9E6C8D}" destId="{E3936F9D-3C01-4929-9F1E-DF227E4C63E0}" srcOrd="0" destOrd="0" presId="urn:microsoft.com/office/officeart/2005/8/layout/process1"/>
    <dgm:cxn modelId="{77FF75F1-FC81-42D0-A94D-03424CCFAFFB}" type="presOf" srcId="{CF55C2A1-ACAE-4751-B024-8D9CDD1BCA48}" destId="{465BFEB1-7234-4A22-AB31-A35DE7A2B3B5}" srcOrd="1" destOrd="0" presId="urn:microsoft.com/office/officeart/2005/8/layout/process1"/>
    <dgm:cxn modelId="{330864D5-C876-4533-B580-AE30CA3A0999}" type="presParOf" srcId="{E3936F9D-3C01-4929-9F1E-DF227E4C63E0}" destId="{7476AAF9-3BC6-4BC5-9167-01699E8DCCA0}" srcOrd="0" destOrd="0" presId="urn:microsoft.com/office/officeart/2005/8/layout/process1"/>
    <dgm:cxn modelId="{35402E66-EB09-4378-A722-6B425F2F6E3F}" type="presParOf" srcId="{E3936F9D-3C01-4929-9F1E-DF227E4C63E0}" destId="{2367891E-1EEB-4F6B-90F5-3ADDD9CC6D0D}" srcOrd="1" destOrd="0" presId="urn:microsoft.com/office/officeart/2005/8/layout/process1"/>
    <dgm:cxn modelId="{1448590E-D636-4DBB-A30F-E38E67ACF17F}" type="presParOf" srcId="{2367891E-1EEB-4F6B-90F5-3ADDD9CC6D0D}" destId="{465BFEB1-7234-4A22-AB31-A35DE7A2B3B5}" srcOrd="0" destOrd="0" presId="urn:microsoft.com/office/officeart/2005/8/layout/process1"/>
    <dgm:cxn modelId="{65693235-6768-485B-8C28-2FEBCA2D2619}" type="presParOf" srcId="{E3936F9D-3C01-4929-9F1E-DF227E4C63E0}" destId="{4327BE23-296B-4C46-B37E-EF9C935D37DD}" srcOrd="2" destOrd="0" presId="urn:microsoft.com/office/officeart/2005/8/layout/process1"/>
    <dgm:cxn modelId="{020C98CA-A924-4633-8ECF-12B575F72D14}" type="presParOf" srcId="{E3936F9D-3C01-4929-9F1E-DF227E4C63E0}" destId="{C8560D8A-A9C0-4E58-8D32-D6F181979947}" srcOrd="3" destOrd="0" presId="urn:microsoft.com/office/officeart/2005/8/layout/process1"/>
    <dgm:cxn modelId="{DB166F36-8161-4BE1-A4F5-8AEE89698681}" type="presParOf" srcId="{C8560D8A-A9C0-4E58-8D32-D6F181979947}" destId="{D8F06A66-79DE-4D3B-9D2E-7859D47FCC12}" srcOrd="0" destOrd="0" presId="urn:microsoft.com/office/officeart/2005/8/layout/process1"/>
    <dgm:cxn modelId="{545D0F66-1BC3-4951-9EC5-BF5C4673544F}" type="presParOf" srcId="{E3936F9D-3C01-4929-9F1E-DF227E4C63E0}" destId="{4358BDA7-2EE1-4A72-B4B6-26B7CE11F8B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ACFCB-4D77-4001-A98F-A27C840B68CA}">
      <dsp:nvSpPr>
        <dsp:cNvPr id="0" name=""/>
        <dsp:cNvSpPr/>
      </dsp:nvSpPr>
      <dsp:spPr>
        <a:xfrm>
          <a:off x="10714" y="711524"/>
          <a:ext cx="2374177" cy="3585293"/>
        </a:xfrm>
        <a:prstGeom prst="roundRect">
          <a:avLst>
            <a:gd name="adj" fmla="val 10000"/>
          </a:avLst>
        </a:prstGeom>
        <a:solidFill>
          <a:srgbClr val="184366"/>
        </a:solidFill>
        <a:ln w="12700" cap="flat" cmpd="sng" algn="ctr">
          <a:solidFill>
            <a:srgbClr val="5CE2D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200" kern="1200" dirty="0"/>
        </a:p>
      </dsp:txBody>
      <dsp:txXfrm>
        <a:off x="80251" y="781061"/>
        <a:ext cx="2235103" cy="3446219"/>
      </dsp:txXfrm>
    </dsp:sp>
    <dsp:sp modelId="{8253AFEB-B8D2-48F6-A54B-8ABD42436022}">
      <dsp:nvSpPr>
        <dsp:cNvPr id="0" name=""/>
        <dsp:cNvSpPr/>
      </dsp:nvSpPr>
      <dsp:spPr>
        <a:xfrm rot="21596388">
          <a:off x="2366351" y="2297679"/>
          <a:ext cx="708996" cy="409782"/>
        </a:xfrm>
        <a:prstGeom prst="rightArrow">
          <a:avLst>
            <a:gd name="adj1" fmla="val 60000"/>
            <a:gd name="adj2" fmla="val 50000"/>
          </a:avLst>
        </a:prstGeom>
        <a:solidFill>
          <a:srgbClr val="1843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700" kern="1200"/>
        </a:p>
      </dsp:txBody>
      <dsp:txXfrm>
        <a:off x="2366351" y="2379700"/>
        <a:ext cx="586061" cy="245870"/>
      </dsp:txXfrm>
    </dsp:sp>
    <dsp:sp modelId="{95AE4DA0-D505-4638-8CFC-601B6D5582C7}">
      <dsp:nvSpPr>
        <dsp:cNvPr id="0" name=""/>
        <dsp:cNvSpPr/>
      </dsp:nvSpPr>
      <dsp:spPr>
        <a:xfrm>
          <a:off x="3037236" y="676805"/>
          <a:ext cx="2549376" cy="3648188"/>
        </a:xfrm>
        <a:prstGeom prst="roundRect">
          <a:avLst>
            <a:gd name="adj" fmla="val 10000"/>
          </a:avLst>
        </a:prstGeom>
        <a:solidFill>
          <a:srgbClr val="2886A0"/>
        </a:solidFill>
        <a:ln w="12700" cap="flat" cmpd="sng" algn="ctr">
          <a:solidFill>
            <a:srgbClr val="5CE2D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200" kern="1200" dirty="0"/>
            <a:t> </a:t>
          </a:r>
        </a:p>
      </dsp:txBody>
      <dsp:txXfrm>
        <a:off x="3111905" y="751474"/>
        <a:ext cx="2400038" cy="3498850"/>
      </dsp:txXfrm>
    </dsp:sp>
    <dsp:sp modelId="{0F3DB705-ED5B-4180-8B87-4D01D893BF76}">
      <dsp:nvSpPr>
        <dsp:cNvPr id="0" name=""/>
        <dsp:cNvSpPr/>
      </dsp:nvSpPr>
      <dsp:spPr>
        <a:xfrm>
          <a:off x="5543685" y="2284933"/>
          <a:ext cx="768803" cy="409782"/>
        </a:xfrm>
        <a:prstGeom prst="rightArrow">
          <a:avLst>
            <a:gd name="adj1" fmla="val 60000"/>
            <a:gd name="adj2" fmla="val 50000"/>
          </a:avLst>
        </a:prstGeom>
        <a:solidFill>
          <a:srgbClr val="2886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700" kern="1200"/>
        </a:p>
      </dsp:txBody>
      <dsp:txXfrm>
        <a:off x="5543685" y="2366889"/>
        <a:ext cx="645868" cy="245870"/>
      </dsp:txXfrm>
    </dsp:sp>
    <dsp:sp modelId="{730077E9-744A-4BCA-B943-179A0EB42C74}">
      <dsp:nvSpPr>
        <dsp:cNvPr id="0" name=""/>
        <dsp:cNvSpPr/>
      </dsp:nvSpPr>
      <dsp:spPr>
        <a:xfrm>
          <a:off x="6249670" y="639676"/>
          <a:ext cx="2372013" cy="3679636"/>
        </a:xfrm>
        <a:prstGeom prst="roundRect">
          <a:avLst>
            <a:gd name="adj" fmla="val 10000"/>
          </a:avLst>
        </a:prstGeom>
        <a:solidFill>
          <a:srgbClr val="1C4166"/>
        </a:solidFill>
        <a:ln w="12700" cap="flat" cmpd="sng" algn="ctr">
          <a:solidFill>
            <a:srgbClr val="5CE2D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100" kern="1200" dirty="0"/>
            <a:t> </a:t>
          </a:r>
        </a:p>
      </dsp:txBody>
      <dsp:txXfrm>
        <a:off x="6319144" y="709150"/>
        <a:ext cx="2233065" cy="3540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AAF9-3BC6-4BC5-9167-01699E8DCCA0}">
      <dsp:nvSpPr>
        <dsp:cNvPr id="0" name=""/>
        <dsp:cNvSpPr/>
      </dsp:nvSpPr>
      <dsp:spPr>
        <a:xfrm>
          <a:off x="32930" y="0"/>
          <a:ext cx="2092647" cy="4082043"/>
        </a:xfrm>
        <a:prstGeom prst="roundRect">
          <a:avLst>
            <a:gd name="adj" fmla="val 10000"/>
          </a:avLst>
        </a:prstGeom>
        <a:gradFill rotWithShape="0">
          <a:gsLst>
            <a:gs pos="53000">
              <a:srgbClr val="313640"/>
            </a:gs>
            <a:gs pos="0">
              <a:srgbClr val="49505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Arial" panose="020B0604020202020204" pitchFamily="34" charset="0"/>
              <a:cs typeface="Arial" panose="020B0604020202020204" pitchFamily="34" charset="0"/>
            </a:rPr>
            <a:t>Implementazione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Arial" panose="020B0604020202020204" pitchFamily="34" charset="0"/>
              <a:cs typeface="Arial" panose="020B0604020202020204" pitchFamily="34" charset="0"/>
            </a:rPr>
            <a:t>Prioritaria 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Arial" panose="020B0604020202020204" pitchFamily="34" charset="0"/>
              <a:cs typeface="Arial" panose="020B0604020202020204" pitchFamily="34" charset="0"/>
            </a:rPr>
            <a:t>Verifica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dirty="0"/>
            <a:t>✓ </a:t>
          </a:r>
          <a:r>
            <a:rPr lang="it-IT" sz="1200" kern="1200" dirty="0">
              <a:latin typeface="Arial" panose="020B0604020202020204" pitchFamily="34" charset="0"/>
              <a:cs typeface="Arial" panose="020B0604020202020204" pitchFamily="34" charset="0"/>
            </a:rPr>
            <a:t>Applicazione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rial" panose="020B0604020202020204" pitchFamily="34" charset="0"/>
              <a:cs typeface="Arial" panose="020B0604020202020204" pitchFamily="34" charset="0"/>
            </a:rPr>
            <a:t>  Immediata delle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rial" panose="020B0604020202020204" pitchFamily="34" charset="0"/>
              <a:cs typeface="Arial" panose="020B0604020202020204" pitchFamily="34" charset="0"/>
            </a:rPr>
            <a:t>  Raccomandazioni date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dirty="0"/>
            <a:t>✓ </a:t>
          </a:r>
          <a:r>
            <a:rPr lang="it-IT" sz="1400" b="0" i="0" kern="1200" dirty="0"/>
            <a:t>Eseguire Nuovi Cicli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dirty="0"/>
            <a:t>    di Testing</a:t>
          </a:r>
          <a:endParaRPr lang="it-IT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222" y="61292"/>
        <a:ext cx="1970063" cy="3959459"/>
      </dsp:txXfrm>
    </dsp:sp>
    <dsp:sp modelId="{2367891E-1EEB-4F6B-90F5-3ADDD9CC6D0D}">
      <dsp:nvSpPr>
        <dsp:cNvPr id="0" name=""/>
        <dsp:cNvSpPr/>
      </dsp:nvSpPr>
      <dsp:spPr>
        <a:xfrm>
          <a:off x="1995724" y="1881600"/>
          <a:ext cx="814581" cy="437862"/>
        </a:xfrm>
        <a:prstGeom prst="rightArrow">
          <a:avLst>
            <a:gd name="adj1" fmla="val 60000"/>
            <a:gd name="adj2" fmla="val 50000"/>
          </a:avLst>
        </a:prstGeom>
        <a:solidFill>
          <a:srgbClr val="49505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1995724" y="1969172"/>
        <a:ext cx="683222" cy="262718"/>
      </dsp:txXfrm>
    </dsp:sp>
    <dsp:sp modelId="{4327BE23-296B-4C46-B37E-EF9C935D37DD}">
      <dsp:nvSpPr>
        <dsp:cNvPr id="0" name=""/>
        <dsp:cNvSpPr/>
      </dsp:nvSpPr>
      <dsp:spPr>
        <a:xfrm>
          <a:off x="2811102" y="0"/>
          <a:ext cx="2085779" cy="4082043"/>
        </a:xfrm>
        <a:prstGeom prst="roundRect">
          <a:avLst>
            <a:gd name="adj" fmla="val 10000"/>
          </a:avLst>
        </a:prstGeom>
        <a:gradFill rotWithShape="0">
          <a:gsLst>
            <a:gs pos="55000">
              <a:srgbClr val="0A265D"/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Monitoraggio Continuo e Gestione Incidenti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b="1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/>
            <a:t>➔ </a:t>
          </a:r>
          <a:r>
            <a:rPr lang="it-IT" sz="1400" kern="1200" dirty="0"/>
            <a:t>Integrazione SIEM</a:t>
          </a:r>
          <a:endParaRPr lang="it-IT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/>
            <a:t>➔ </a:t>
          </a:r>
          <a:r>
            <a:rPr lang="it-IT" sz="1400" kern="1200" dirty="0"/>
            <a:t>Sviluppare e testare un IRP dettagliato per gestire efficacemente eventuali violazioni o attacchi</a:t>
          </a:r>
          <a:r>
            <a:rPr lang="it-IT" sz="1600" kern="1200" dirty="0"/>
            <a:t>.</a:t>
          </a:r>
          <a:endParaRPr lang="it-IT" sz="1600" b="1" kern="1200" dirty="0"/>
        </a:p>
      </dsp:txBody>
      <dsp:txXfrm>
        <a:off x="2872192" y="61090"/>
        <a:ext cx="1963599" cy="3959863"/>
      </dsp:txXfrm>
    </dsp:sp>
    <dsp:sp modelId="{C8560D8A-A9C0-4E58-8D32-D6F181979947}">
      <dsp:nvSpPr>
        <dsp:cNvPr id="0" name=""/>
        <dsp:cNvSpPr/>
      </dsp:nvSpPr>
      <dsp:spPr>
        <a:xfrm>
          <a:off x="4650457" y="1856129"/>
          <a:ext cx="876409" cy="437862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800" kern="1200"/>
        </a:p>
      </dsp:txBody>
      <dsp:txXfrm>
        <a:off x="4650457" y="1943701"/>
        <a:ext cx="745050" cy="262718"/>
      </dsp:txXfrm>
    </dsp:sp>
    <dsp:sp modelId="{4358BDA7-2EE1-4A72-B4B6-26B7CE11F8B6}">
      <dsp:nvSpPr>
        <dsp:cNvPr id="0" name=""/>
        <dsp:cNvSpPr/>
      </dsp:nvSpPr>
      <dsp:spPr>
        <a:xfrm>
          <a:off x="5534312" y="0"/>
          <a:ext cx="2223830" cy="4082043"/>
        </a:xfrm>
        <a:prstGeom prst="roundRect">
          <a:avLst>
            <a:gd name="adj" fmla="val 10000"/>
          </a:avLst>
        </a:prstGeom>
        <a:gradFill rotWithShape="0">
          <a:gsLst>
            <a:gs pos="18000">
              <a:srgbClr val="21C1BD"/>
            </a:gs>
            <a:gs pos="55000">
              <a:srgbClr val="17838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800" b="1" kern="1200" dirty="0"/>
            <a:t>Aggiornamento, Formazione e Conformità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it-IT" sz="32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600" b="1" i="0" kern="1200" dirty="0"/>
            <a:t>➔</a:t>
          </a:r>
          <a:r>
            <a:rPr lang="it-IT" sz="1400" kern="1200" dirty="0"/>
            <a:t>Manutenzione Proattiva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b="1" i="0" kern="1200" dirty="0"/>
            <a:t>➔</a:t>
          </a:r>
          <a:r>
            <a:rPr lang="it-IT" sz="1400" kern="1200" dirty="0"/>
            <a:t>Formazione del Personale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b="1" i="0" kern="1200" dirty="0"/>
            <a:t>➔</a:t>
          </a:r>
          <a:r>
            <a:rPr lang="it-IT" sz="1400" kern="1200" dirty="0"/>
            <a:t>Audit e Conformità</a:t>
          </a:r>
        </a:p>
      </dsp:txBody>
      <dsp:txXfrm>
        <a:off x="5599446" y="65134"/>
        <a:ext cx="2093562" cy="3951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0.6633</cdr:x>
      <cdr:y>0.19295</cdr:y>
    </cdr:from>
    <cdr:to>
      <cdr:x>0.71853</cdr:x>
      <cdr:y>0.27737</cdr:y>
    </cdr:to>
    <cdr:pic>
      <cdr:nvPicPr>
        <cdr:cNvPr id="3" name="Immagine 2">
          <a:extLst xmlns:a="http://schemas.openxmlformats.org/drawingml/2006/main">
            <a:ext uri="{FF2B5EF4-FFF2-40B4-BE49-F238E27FC236}">
              <a16:creationId xmlns:a16="http://schemas.microsoft.com/office/drawing/2014/main" id="{FBBA9657-6080-5BF8-4C3B-DEF64AA718E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26299" y="793772"/>
          <a:ext cx="301950" cy="34725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0.65876</cdr:x>
      <cdr:y>0.54323</cdr:y>
    </cdr:from>
    <cdr:to>
      <cdr:x>0.70917</cdr:x>
      <cdr:y>0.61319</cdr:y>
    </cdr:to>
    <cdr:pic>
      <cdr:nvPicPr>
        <cdr:cNvPr id="5" name="Immagine 4">
          <a:extLst xmlns:a="http://schemas.openxmlformats.org/drawingml/2006/main">
            <a:ext uri="{FF2B5EF4-FFF2-40B4-BE49-F238E27FC236}">
              <a16:creationId xmlns:a16="http://schemas.microsoft.com/office/drawing/2014/main" id="{FC6ADF51-B805-706E-DB6B-6345A9931FC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601455" y="2234716"/>
          <a:ext cx="275624" cy="287818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93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00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10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97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87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15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87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69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1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9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1C096-62F2-4E8B-A2FF-754ABB672515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E4F3-DB77-4845-A54F-0EB8797E96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36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68352-CD1F-523B-6C75-C0C338EB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0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F758C-AC66-F602-2183-1FB5EB46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634E50E3-79EA-111E-6A4B-8BA3483E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Configurazione Segmentazione Logica 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E81E21E7-6A25-CE4C-6532-8EF39C5B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672" y="1265611"/>
            <a:ext cx="7659692" cy="768928"/>
          </a:xfrm>
        </p:spPr>
        <p:txBody>
          <a:bodyPr>
            <a:normAutofit/>
          </a:bodyPr>
          <a:lstStyle/>
          <a:p>
            <a:r>
              <a:rPr lang="it-IT" sz="1600" i="1" dirty="0">
                <a:solidFill>
                  <a:schemeClr val="bg1"/>
                </a:solidFill>
              </a:rPr>
              <a:t>Architettura per l’isolamento e la Scalabilità della rete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0FDBC56-3551-E1CA-47BD-36917C9831EB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9B9A9D8-677B-B816-336B-329CA270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B8D436A-86F9-F262-B71D-6E2B6DFBD570}"/>
              </a:ext>
            </a:extLst>
          </p:cNvPr>
          <p:cNvSpPr/>
          <p:nvPr/>
        </p:nvSpPr>
        <p:spPr>
          <a:xfrm>
            <a:off x="718984" y="2350123"/>
            <a:ext cx="3646539" cy="2834940"/>
          </a:xfrm>
          <a:prstGeom prst="roundRect">
            <a:avLst/>
          </a:prstGeom>
          <a:solidFill>
            <a:srgbClr val="194567"/>
          </a:solidFill>
          <a:ln>
            <a:solidFill>
              <a:srgbClr val="5CE2DF">
                <a:alpha val="98000"/>
              </a:srgbClr>
            </a:solidFill>
          </a:ln>
          <a:effectLst>
            <a:glow rad="1016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0091C86-9681-AA81-8AE5-D2C43FA1BC69}"/>
              </a:ext>
            </a:extLst>
          </p:cNvPr>
          <p:cNvSpPr/>
          <p:nvPr/>
        </p:nvSpPr>
        <p:spPr>
          <a:xfrm>
            <a:off x="4778479" y="2350123"/>
            <a:ext cx="3846653" cy="2834940"/>
          </a:xfrm>
          <a:prstGeom prst="roundRect">
            <a:avLst/>
          </a:prstGeom>
          <a:solidFill>
            <a:srgbClr val="2987A1"/>
          </a:solidFill>
          <a:ln>
            <a:solidFill>
              <a:srgbClr val="5CE2DF"/>
            </a:solidFill>
          </a:ln>
          <a:effectLst>
            <a:glow rad="1016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A5245D6C-F15E-EB2B-C265-4656117044FF}"/>
              </a:ext>
            </a:extLst>
          </p:cNvPr>
          <p:cNvSpPr/>
          <p:nvPr/>
        </p:nvSpPr>
        <p:spPr>
          <a:xfrm>
            <a:off x="3838178" y="5343604"/>
            <a:ext cx="1687398" cy="509803"/>
          </a:xfrm>
          <a:prstGeom prst="rightArrow">
            <a:avLst>
              <a:gd name="adj1" fmla="val 42603"/>
              <a:gd name="adj2" fmla="val 79586"/>
            </a:avLst>
          </a:prstGeom>
          <a:solidFill>
            <a:srgbClr val="5CE2DF"/>
          </a:solidFill>
          <a:ln cap="sq">
            <a:noFill/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70501E-226D-6376-6F22-1741EB9C7C18}"/>
              </a:ext>
            </a:extLst>
          </p:cNvPr>
          <p:cNvSpPr txBox="1"/>
          <p:nvPr/>
        </p:nvSpPr>
        <p:spPr>
          <a:xfrm>
            <a:off x="1895152" y="2509095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Strategia di </a:t>
            </a:r>
          </a:p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Segmentazione Logica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7C1E569-5AF5-0867-3469-90F16FCC3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72" y="3093870"/>
            <a:ext cx="364653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Implementata basandosi sull'analisi della sensibilità dei dati.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Richiede una configurazione precisa a livello del Router per gestire il traffico inter-VLAN.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Garantisce l'isolamento dei reparti e la protezione dei dati critici.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F308CD-796C-8375-2B5F-B731E141BCD5}"/>
              </a:ext>
            </a:extLst>
          </p:cNvPr>
          <p:cNvSpPr txBox="1"/>
          <p:nvPr/>
        </p:nvSpPr>
        <p:spPr>
          <a:xfrm>
            <a:off x="5931459" y="2509095"/>
            <a:ext cx="2563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Gestione Dinamica degli</a:t>
            </a:r>
          </a:p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Indirizzi IP (DHCP)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EEEA24A-6E93-58B4-0590-0D0858CA5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914" y="3042484"/>
            <a:ext cx="384665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Adozione del protocollo DHCP per i 120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host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aziendali.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Configurato direttamente sul Router L3 (o su un Server DHCP dedicato) per servire le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subnet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 ciascuna VLAN.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Assicura un'allocazione efficiente e automatica degli IP.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4435B7F-082E-9362-9ED3-78AD6538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55" y="2517550"/>
            <a:ext cx="623910" cy="6020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1F170F7-53F7-5EB1-FDD3-2E69B9D0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676" y="2450526"/>
            <a:ext cx="677081" cy="6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3FFA8-F350-E546-DD49-C08EF4D22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7068EC9D-ED24-089D-1B3C-5B8B458B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2" y="450964"/>
            <a:ext cx="8832708" cy="768928"/>
          </a:xfrm>
        </p:spPr>
        <p:txBody>
          <a:bodyPr>
            <a:no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Dettagli di Configurazione Router (VLAN &amp; DHCP).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AB754FE-890A-19F8-9D55-6B89F2571D5E}"/>
              </a:ext>
            </a:extLst>
          </p:cNvPr>
          <p:cNvSpPr/>
          <p:nvPr/>
        </p:nvSpPr>
        <p:spPr>
          <a:xfrm>
            <a:off x="391496" y="1174173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CBEFD-6DDA-1CAC-EF66-6E6510E07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39" y="5528949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274C55C-7209-A7D5-23F0-CF359AD64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151084"/>
              </p:ext>
            </p:extLst>
          </p:nvPr>
        </p:nvGraphicFramePr>
        <p:xfrm>
          <a:off x="261158" y="1405237"/>
          <a:ext cx="8621684" cy="500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79A0E9-2906-2891-8157-9DA9BC3B23EC}"/>
              </a:ext>
            </a:extLst>
          </p:cNvPr>
          <p:cNvSpPr txBox="1"/>
          <p:nvPr/>
        </p:nvSpPr>
        <p:spPr>
          <a:xfrm>
            <a:off x="261158" y="3161630"/>
            <a:ext cx="23756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Comando: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GigabitEthernet0/0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Comando: no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Obiettivo: Instradamento solo tramite Sub-interfacce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F8B122-66FA-6BB4-072A-A7E19E139CC1}"/>
              </a:ext>
            </a:extLst>
          </p:cNvPr>
          <p:cNvSpPr txBox="1"/>
          <p:nvPr/>
        </p:nvSpPr>
        <p:spPr>
          <a:xfrm>
            <a:off x="3338330" y="3121683"/>
            <a:ext cx="23756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ogni VLAN (es. VLAN 30):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Gig0/0.30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dot1Q 30 (Tagging VLAN)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192.168.30.1 255.255.255.0 (Default Gateway per VLAN 30)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30380D-02E1-A765-74D4-DAC06E2F1FF6}"/>
              </a:ext>
            </a:extLst>
          </p:cNvPr>
          <p:cNvSpPr txBox="1"/>
          <p:nvPr/>
        </p:nvSpPr>
        <p:spPr>
          <a:xfrm>
            <a:off x="6477837" y="3159172"/>
            <a:ext cx="24050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ogni Sub-interfaccia (es.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Gig0/0.30)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helper-address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192.168.10.10 (indirizzo IP del Server DHCP)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Obiettivo: Inoltra richieste DHCP al Server Centrale.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75058B-A890-D8D6-3A5A-2FA9385EA8BC}"/>
              </a:ext>
            </a:extLst>
          </p:cNvPr>
          <p:cNvSpPr txBox="1"/>
          <p:nvPr/>
        </p:nvSpPr>
        <p:spPr>
          <a:xfrm>
            <a:off x="7268868" y="2243601"/>
            <a:ext cx="1584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Configurazione DHCP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A9E9DC0-A18B-E7D4-B8E4-18EA26D21BFC}"/>
              </a:ext>
            </a:extLst>
          </p:cNvPr>
          <p:cNvSpPr txBox="1"/>
          <p:nvPr/>
        </p:nvSpPr>
        <p:spPr>
          <a:xfrm>
            <a:off x="3891115" y="2243600"/>
            <a:ext cx="22399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Creazione Sub-interfacce Logiche</a:t>
            </a: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CA18DA7-D2A2-3728-E498-4B2CA9FA3BE8}"/>
              </a:ext>
            </a:extLst>
          </p:cNvPr>
          <p:cNvSpPr txBox="1"/>
          <p:nvPr/>
        </p:nvSpPr>
        <p:spPr>
          <a:xfrm>
            <a:off x="805451" y="2243603"/>
            <a:ext cx="2099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Disattivazione Interfaccia Fisica</a:t>
            </a: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8ABF181-F2B3-42EB-1DB8-B03181F3518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7606" t="-3881"/>
          <a:stretch>
            <a:fillRect/>
          </a:stretch>
        </p:blipFill>
        <p:spPr>
          <a:xfrm>
            <a:off x="490950" y="4863212"/>
            <a:ext cx="1916077" cy="5895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8B474457-E0B6-A27A-738B-8C62064AAB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5063" y="5085008"/>
            <a:ext cx="2150551" cy="32227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3C04415-2412-21E4-F0B0-A2225DBB8F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965" y="2240468"/>
            <a:ext cx="454939" cy="498684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12BFF663-5D74-F3D8-8AED-9EEA52420F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2095" y="2240468"/>
            <a:ext cx="505208" cy="53380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F5AE92B3-5092-A225-C21F-D96B9463EA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8340" y="2240468"/>
            <a:ext cx="571012" cy="5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157A7-F2A5-5EB4-AF21-6B50CF59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BC2E992-879B-55A6-227E-F5E809529625}"/>
              </a:ext>
            </a:extLst>
          </p:cNvPr>
          <p:cNvSpPr/>
          <p:nvPr/>
        </p:nvSpPr>
        <p:spPr>
          <a:xfrm>
            <a:off x="4115535" y="3455331"/>
            <a:ext cx="4784624" cy="1339364"/>
          </a:xfrm>
          <a:prstGeom prst="roundRect">
            <a:avLst/>
          </a:prstGeom>
          <a:solidFill>
            <a:srgbClr val="334760"/>
          </a:solidFill>
          <a:ln>
            <a:solidFill>
              <a:srgbClr val="C9D6D6"/>
            </a:solidFill>
          </a:ln>
          <a:effectLst>
            <a:outerShdw blurRad="50800" dist="50800" dir="5400000" algn="ctr" rotWithShape="0">
              <a:srgbClr val="33476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B72DD2C-11E6-AC80-5F16-4627A430554A}"/>
              </a:ext>
            </a:extLst>
          </p:cNvPr>
          <p:cNvSpPr/>
          <p:nvPr/>
        </p:nvSpPr>
        <p:spPr>
          <a:xfrm>
            <a:off x="4122961" y="1943436"/>
            <a:ext cx="4777199" cy="1170598"/>
          </a:xfrm>
          <a:prstGeom prst="roundRect">
            <a:avLst/>
          </a:prstGeom>
          <a:solidFill>
            <a:srgbClr val="334760"/>
          </a:solidFill>
          <a:ln>
            <a:solidFill>
              <a:srgbClr val="C9D6D6"/>
            </a:solidFill>
          </a:ln>
          <a:effectLst>
            <a:outerShdw blurRad="50800" dist="50800" dir="5400000" algn="ctr" rotWithShape="0">
              <a:srgbClr val="33476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4D3BBB4C-1C1A-758D-0FE5-EE5CA1CB6263}"/>
              </a:ext>
            </a:extLst>
          </p:cNvPr>
          <p:cNvCxnSpPr/>
          <p:nvPr/>
        </p:nvCxnSpPr>
        <p:spPr>
          <a:xfrm>
            <a:off x="2884602" y="2348345"/>
            <a:ext cx="1238359" cy="0"/>
          </a:xfrm>
          <a:prstGeom prst="line">
            <a:avLst/>
          </a:prstGeom>
          <a:ln w="22225" cap="rnd">
            <a:solidFill>
              <a:srgbClr val="C9D6D6"/>
            </a:solidFill>
            <a:headEnd type="none"/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F1457FCB-12C1-F179-343F-D00B7655B131}"/>
              </a:ext>
            </a:extLst>
          </p:cNvPr>
          <p:cNvCxnSpPr>
            <a:cxnSpLocks/>
          </p:cNvCxnSpPr>
          <p:nvPr/>
        </p:nvCxnSpPr>
        <p:spPr>
          <a:xfrm>
            <a:off x="2450591" y="3948712"/>
            <a:ext cx="1664943" cy="90900"/>
          </a:xfrm>
          <a:prstGeom prst="bentConnector3">
            <a:avLst>
              <a:gd name="adj1" fmla="val -527"/>
            </a:avLst>
          </a:prstGeom>
          <a:ln w="22225" cap="rnd">
            <a:solidFill>
              <a:srgbClr val="C9D6D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09BCAAE6-1900-EE34-76D8-2BCD3F1D009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94560" y="3948711"/>
            <a:ext cx="1920974" cy="1743906"/>
          </a:xfrm>
          <a:prstGeom prst="bentConnector3">
            <a:avLst>
              <a:gd name="adj1" fmla="val 284"/>
            </a:avLst>
          </a:prstGeom>
          <a:ln w="22225" cap="rnd">
            <a:solidFill>
              <a:srgbClr val="C9D6D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olo 15">
            <a:extLst>
              <a:ext uri="{FF2B5EF4-FFF2-40B4-BE49-F238E27FC236}">
                <a16:creationId xmlns:a16="http://schemas.microsoft.com/office/drawing/2014/main" id="{FF3F783F-9999-C7AF-DD78-BF57529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2" y="496683"/>
            <a:ext cx="7623339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Piattaforma di Virtualizzazione e Ruoli delle VM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4AF7C75-D562-301E-20BF-CA770AEBA96E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B26937E-81AE-5CBF-753B-BE6E698D3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BC708FD-60AA-B18D-D0E6-E4234C6059A9}"/>
              </a:ext>
            </a:extLst>
          </p:cNvPr>
          <p:cNvSpPr/>
          <p:nvPr/>
        </p:nvSpPr>
        <p:spPr>
          <a:xfrm>
            <a:off x="4115534" y="4990173"/>
            <a:ext cx="4784624" cy="1404888"/>
          </a:xfrm>
          <a:prstGeom prst="roundRect">
            <a:avLst/>
          </a:prstGeom>
          <a:solidFill>
            <a:srgbClr val="334760"/>
          </a:solidFill>
          <a:ln>
            <a:solidFill>
              <a:srgbClr val="C9D6D6"/>
            </a:solidFill>
          </a:ln>
          <a:effectLst>
            <a:outerShdw blurRad="50800" dist="50800" dir="5400000" algn="ctr" rotWithShape="0">
              <a:srgbClr val="33476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5713BA0-4D40-6DA7-D83A-9096BE277829}"/>
              </a:ext>
            </a:extLst>
          </p:cNvPr>
          <p:cNvSpPr/>
          <p:nvPr/>
        </p:nvSpPr>
        <p:spPr>
          <a:xfrm>
            <a:off x="603316" y="1667028"/>
            <a:ext cx="2495484" cy="2447771"/>
          </a:xfrm>
          <a:prstGeom prst="roundRect">
            <a:avLst/>
          </a:prstGeom>
          <a:solidFill>
            <a:srgbClr val="334760"/>
          </a:solidFill>
          <a:ln>
            <a:solidFill>
              <a:srgbClr val="C9D6D6"/>
            </a:solidFill>
          </a:ln>
          <a:effectLst>
            <a:outerShdw blurRad="50800" dist="50800" dir="5400000" algn="ctr" rotWithShape="0">
              <a:srgbClr val="33476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8618F807-CEC3-5EE2-1BC5-6A22E1C68FDC}"/>
              </a:ext>
            </a:extLst>
          </p:cNvPr>
          <p:cNvSpPr/>
          <p:nvPr/>
        </p:nvSpPr>
        <p:spPr>
          <a:xfrm>
            <a:off x="4307840" y="2021841"/>
            <a:ext cx="508000" cy="518440"/>
          </a:xfrm>
          <a:prstGeom prst="rect">
            <a:avLst/>
          </a:prstGeom>
          <a:solidFill>
            <a:srgbClr val="C9D6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2F46A44-F024-0101-A19D-E6B54EC48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00"/>
          <a:stretch>
            <a:fillRect/>
          </a:stretch>
        </p:blipFill>
        <p:spPr>
          <a:xfrm>
            <a:off x="4284749" y="2010224"/>
            <a:ext cx="554181" cy="530056"/>
          </a:xfrm>
          <a:prstGeom prst="rect">
            <a:avLst/>
          </a:prstGeom>
        </p:spPr>
      </p:pic>
      <p:pic>
        <p:nvPicPr>
          <p:cNvPr id="9223" name="Picture 7">
            <a:extLst>
              <a:ext uri="{FF2B5EF4-FFF2-40B4-BE49-F238E27FC236}">
                <a16:creationId xmlns:a16="http://schemas.microsoft.com/office/drawing/2014/main" id="{E279D035-8084-8C15-DDC8-1D46E566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0" y="3454388"/>
            <a:ext cx="736940" cy="7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Metasploit icon - Free Download PNG &amp; SVG | Streamline">
            <a:extLst>
              <a:ext uri="{FF2B5EF4-FFF2-40B4-BE49-F238E27FC236}">
                <a16:creationId xmlns:a16="http://schemas.microsoft.com/office/drawing/2014/main" id="{4E103029-C873-9820-902D-AE34B39C1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03" y="5133978"/>
            <a:ext cx="598937" cy="5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>
            <a:extLst>
              <a:ext uri="{FF2B5EF4-FFF2-40B4-BE49-F238E27FC236}">
                <a16:creationId xmlns:a16="http://schemas.microsoft.com/office/drawing/2014/main" id="{C782376E-E1AD-A6B5-3578-BB6BF7DB2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8" y="2356234"/>
            <a:ext cx="552244" cy="4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B7CF30B-2E0D-88FF-B079-354B8EC95E38}"/>
              </a:ext>
            </a:extLst>
          </p:cNvPr>
          <p:cNvSpPr txBox="1"/>
          <p:nvPr/>
        </p:nvSpPr>
        <p:spPr>
          <a:xfrm>
            <a:off x="93213" y="2931616"/>
            <a:ext cx="314978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Utilizzata come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hypervisor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principale...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Ottimizzazione dell'hardware</a:t>
            </a:r>
            <a:r>
              <a:rPr lang="it-IT" sz="1600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8186685-B35E-5DDC-CABB-2E3CD7AF6C7D}"/>
              </a:ext>
            </a:extLst>
          </p:cNvPr>
          <p:cNvSpPr txBox="1"/>
          <p:nvPr/>
        </p:nvSpPr>
        <p:spPr>
          <a:xfrm>
            <a:off x="4654138" y="5022266"/>
            <a:ext cx="4407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Metasploitable</a:t>
            </a: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(Web Server DVWA)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Ruolo: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web deliberatamente vulnerabile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Funzioni: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 un'applicazione web con vulnerabilità comuni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8B1DA6F-AE66-B03E-8898-3E498579951A}"/>
              </a:ext>
            </a:extLst>
          </p:cNvPr>
          <p:cNvSpPr txBox="1"/>
          <p:nvPr/>
        </p:nvSpPr>
        <p:spPr>
          <a:xfrm>
            <a:off x="697760" y="1785002"/>
            <a:ext cx="2117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Piattaforma di Virtualizzazione:</a:t>
            </a: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8A9C114-B28E-E831-9DE7-74FBF4484D0E}"/>
              </a:ext>
            </a:extLst>
          </p:cNvPr>
          <p:cNvSpPr txBox="1"/>
          <p:nvPr/>
        </p:nvSpPr>
        <p:spPr>
          <a:xfrm>
            <a:off x="1443961" y="2400555"/>
            <a:ext cx="165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endParaRPr lang="it-IT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CFE56FB-D999-9A4A-810B-90DEECB057EE}"/>
              </a:ext>
            </a:extLst>
          </p:cNvPr>
          <p:cNvSpPr txBox="1"/>
          <p:nvPr/>
        </p:nvSpPr>
        <p:spPr>
          <a:xfrm>
            <a:off x="4102560" y="1445188"/>
            <a:ext cx="582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Macchine Virtuali Chiave e Loro Funzioni:</a:t>
            </a:r>
            <a:endParaRPr lang="it-IT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2A5AF98-B61B-F82F-E0EF-5DEF9A570FD5}"/>
              </a:ext>
            </a:extLst>
          </p:cNvPr>
          <p:cNvSpPr txBox="1"/>
          <p:nvPr/>
        </p:nvSpPr>
        <p:spPr>
          <a:xfrm>
            <a:off x="4862020" y="1999403"/>
            <a:ext cx="40381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pfSense</a:t>
            </a: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(Firewall/Router Virtuale)</a:t>
            </a:r>
          </a:p>
          <a:p>
            <a:endParaRPr lang="it-IT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Ruolo: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Utilizzato come firewall interno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Funzioni: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Filtraggio avanzato del traffico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C3D58DC-D5C4-47AA-8AD9-51307691D510}"/>
              </a:ext>
            </a:extLst>
          </p:cNvPr>
          <p:cNvSpPr txBox="1"/>
          <p:nvPr/>
        </p:nvSpPr>
        <p:spPr>
          <a:xfrm>
            <a:off x="4758084" y="3479819"/>
            <a:ext cx="4292703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 Linux (Piattaforma di </a:t>
            </a:r>
            <a:r>
              <a:rPr lang="it-IT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Testing)</a:t>
            </a:r>
          </a:p>
          <a:p>
            <a:endParaRPr lang="it-IT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Ruolo: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Ambiente dedicato all'esecuzione dei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Funzioni: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Toolkit completo per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77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DAFA6E-68D6-9A5C-D871-096BAB92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18149C-D3A7-58D5-2C35-4562548F6257}"/>
              </a:ext>
            </a:extLst>
          </p:cNvPr>
          <p:cNvSpPr txBox="1"/>
          <p:nvPr/>
        </p:nvSpPr>
        <p:spPr>
          <a:xfrm>
            <a:off x="619760" y="1045389"/>
            <a:ext cx="7528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Integrazione e Monitoraggio della Sicurezza di Rete (Suricata)</a:t>
            </a:r>
          </a:p>
          <a:p>
            <a:pPr>
              <a:buNone/>
            </a:pPr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Dettagli Implementativi del Sistema di Rilevamento delle Intrusioni (IDS)</a:t>
            </a:r>
          </a:p>
          <a:p>
            <a:pPr>
              <a:buNone/>
            </a:pPr>
            <a:endParaRPr lang="it-IT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it-IT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it-IT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Network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(NIDS).</a:t>
            </a:r>
          </a:p>
          <a:p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Pacchetto Suricata (versione 7.0.8_1).</a:t>
            </a:r>
          </a:p>
          <a:p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Piattaforma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Integrato in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pfSense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Accesso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Tramite il menu dei servizi di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pfSense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configurazione e monitoraggio centralizzato.</a:t>
            </a:r>
          </a:p>
        </p:txBody>
      </p:sp>
    </p:spTree>
    <p:extLst>
      <p:ext uri="{BB962C8B-B14F-4D97-AF65-F5344CB8AC3E}">
        <p14:creationId xmlns:p14="http://schemas.microsoft.com/office/powerpoint/2010/main" val="300385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82E4F-03B7-5127-9832-AF95CA42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38D7A72-73FC-5FCF-225C-BB63B06D2645}"/>
              </a:ext>
            </a:extLst>
          </p:cNvPr>
          <p:cNvSpPr/>
          <p:nvPr/>
        </p:nvSpPr>
        <p:spPr>
          <a:xfrm>
            <a:off x="609600" y="1666240"/>
            <a:ext cx="7924800" cy="4277360"/>
          </a:xfrm>
          <a:prstGeom prst="roundRect">
            <a:avLst/>
          </a:prstGeom>
          <a:noFill/>
          <a:ln w="28575">
            <a:solidFill>
              <a:srgbClr val="5CE2DF"/>
            </a:solidFill>
            <a:miter lim="800000"/>
          </a:ln>
          <a:effectLst>
            <a:glow rad="635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E26D58-B038-83A9-C89A-4A32D563C149}"/>
              </a:ext>
            </a:extLst>
          </p:cNvPr>
          <p:cNvSpPr txBox="1"/>
          <p:nvPr/>
        </p:nvSpPr>
        <p:spPr>
          <a:xfrm>
            <a:off x="944880" y="2035205"/>
            <a:ext cx="72542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Difensiva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Utilizzo di set di regole aggiornati per massima copertura minacce.</a:t>
            </a: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Regole Installate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Emerging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Rules (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ETOpen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risorsa open source essenziale.</a:t>
            </a: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Dettagli Configurazione e Aggiornamento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Custom per Download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https://rules.emergingthreats.net/open/suricata-5.0.0/emerging.rules.tar.gz</a:t>
            </a:r>
          </a:p>
          <a:p>
            <a:pPr lvl="1"/>
            <a:r>
              <a:rPr lang="it-IT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Assicura la corretta localizzazione della risorsa.</a:t>
            </a: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Frequenza Aggiornamenti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Regolari.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Ultimo Aggiornamento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ottobre 2025</a:t>
            </a:r>
            <a:r>
              <a:rPr lang="it-IT" sz="1600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(confermato da </a:t>
            </a:r>
            <a:r>
              <a:rPr lang="it-IT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firme MD5).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9E0626-FEDE-8F89-BED1-EFAF703CA601}"/>
              </a:ext>
            </a:extLst>
          </p:cNvPr>
          <p:cNvSpPr txBox="1"/>
          <p:nvPr/>
        </p:nvSpPr>
        <p:spPr>
          <a:xfrm>
            <a:off x="2286000" y="12423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Strategia di Difesa e Scelta delle Regole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0DAE4BA-FA67-23F1-8B66-22461BC73AE9}"/>
              </a:ext>
            </a:extLst>
          </p:cNvPr>
          <p:cNvCxnSpPr/>
          <p:nvPr/>
        </p:nvCxnSpPr>
        <p:spPr>
          <a:xfrm>
            <a:off x="1772920" y="2773680"/>
            <a:ext cx="5598160" cy="0"/>
          </a:xfrm>
          <a:prstGeom prst="line">
            <a:avLst/>
          </a:prstGeom>
          <a:ln w="25400" cap="rnd">
            <a:solidFill>
              <a:srgbClr val="5CE2DF"/>
            </a:solidFill>
            <a:bevel/>
          </a:ln>
          <a:effectLst>
            <a:glow rad="25400">
              <a:srgbClr val="5CE2DF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EA510F2-1FB2-F5AE-B1FF-ACBA9A238AC8}"/>
              </a:ext>
            </a:extLst>
          </p:cNvPr>
          <p:cNvSpPr txBox="1"/>
          <p:nvPr/>
        </p:nvSpPr>
        <p:spPr>
          <a:xfrm>
            <a:off x="701040" y="765254"/>
            <a:ext cx="7924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Configurazione e Aggiornamento dei Set di Regole</a:t>
            </a:r>
          </a:p>
        </p:txBody>
      </p:sp>
    </p:spTree>
    <p:extLst>
      <p:ext uri="{BB962C8B-B14F-4D97-AF65-F5344CB8AC3E}">
        <p14:creationId xmlns:p14="http://schemas.microsoft.com/office/powerpoint/2010/main" val="272625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E7A3A-6555-45F4-38DE-10D6EA12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7DE252-C08E-4E3C-8ABF-76CE20D81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0" y="2027227"/>
            <a:ext cx="3956210" cy="3889608"/>
          </a:xfrm>
          <a:prstGeom prst="rect">
            <a:avLst/>
          </a:prstGeom>
          <a:effectLst>
            <a:glow rad="50800">
              <a:srgbClr val="5CE2DF">
                <a:alpha val="21000"/>
              </a:srgbClr>
            </a:glo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A3262E-E68D-C245-8612-39DC8757C3C2}"/>
              </a:ext>
            </a:extLst>
          </p:cNvPr>
          <p:cNvSpPr txBox="1"/>
          <p:nvPr/>
        </p:nvSpPr>
        <p:spPr>
          <a:xfrm>
            <a:off x="1351280" y="949365"/>
            <a:ext cx="6441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Stato Operativo dell'Interfaccia LAN</a:t>
            </a:r>
          </a:p>
          <a:p>
            <a:pPr algn="ctr">
              <a:buNone/>
            </a:pPr>
            <a:r>
              <a:rPr lang="it-IT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Abilitazione e Monitoraggio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A176E7-FC01-0FED-E574-3CB7C5864DBC}"/>
              </a:ext>
            </a:extLst>
          </p:cNvPr>
          <p:cNvSpPr txBox="1"/>
          <p:nvPr/>
        </p:nvSpPr>
        <p:spPr>
          <a:xfrm>
            <a:off x="995680" y="3475810"/>
            <a:ext cx="3200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Interfaccia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LAN (vtnet1)</a:t>
            </a: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Stato Servizio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Attivo (monitoraggio in corso).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832E-3115-D807-F826-60CE6979E9F2}"/>
              </a:ext>
            </a:extLst>
          </p:cNvPr>
          <p:cNvSpPr txBox="1"/>
          <p:nvPr/>
        </p:nvSpPr>
        <p:spPr>
          <a:xfrm>
            <a:off x="5384800" y="4231252"/>
            <a:ext cx="323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Blocking</a:t>
            </a:r>
            <a:r>
              <a:rPr lang="it-IT" b="1" dirty="0">
                <a:solidFill>
                  <a:schemeClr val="bg1"/>
                </a:solidFill>
              </a:rPr>
              <a:t> Mode</a:t>
            </a:r>
            <a:r>
              <a:rPr lang="it-IT" dirty="0">
                <a:solidFill>
                  <a:schemeClr val="bg1"/>
                </a:solidFill>
              </a:rPr>
              <a:t>: Disabilitata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Configurazione</a:t>
            </a:r>
            <a:r>
              <a:rPr lang="it-IT" dirty="0">
                <a:solidFill>
                  <a:schemeClr val="bg1"/>
                </a:solidFill>
              </a:rPr>
              <a:t>: Solo registrazione, 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nessun</a:t>
            </a:r>
            <a:r>
              <a:rPr lang="it-IT" dirty="0">
                <a:solidFill>
                  <a:schemeClr val="bg1"/>
                </a:solidFill>
              </a:rPr>
              <a:t> blocco attivo sul flusso di dati.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6A0355-14F3-2395-C939-D5A06FD4E2AC}"/>
              </a:ext>
            </a:extLst>
          </p:cNvPr>
          <p:cNvSpPr txBox="1"/>
          <p:nvPr/>
        </p:nvSpPr>
        <p:spPr>
          <a:xfrm>
            <a:off x="995680" y="2575242"/>
            <a:ext cx="34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Abilitazione e Stato Servizio</a:t>
            </a:r>
            <a:endParaRPr lang="it-IT" sz="1800" dirty="0">
              <a:solidFill>
                <a:srgbClr val="5CE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120E63D-3219-CC6C-CE08-9131EC31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90" y="2027227"/>
            <a:ext cx="3956210" cy="3889608"/>
          </a:xfrm>
          <a:prstGeom prst="rect">
            <a:avLst/>
          </a:prstGeom>
          <a:effectLst>
            <a:glow rad="50800">
              <a:srgbClr val="5CE2DF">
                <a:alpha val="21000"/>
              </a:srgbClr>
            </a:glo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C185156-AA80-2499-95B0-89972E1D0DCF}"/>
              </a:ext>
            </a:extLst>
          </p:cNvPr>
          <p:cNvSpPr txBox="1"/>
          <p:nvPr/>
        </p:nvSpPr>
        <p:spPr>
          <a:xfrm>
            <a:off x="5293360" y="2598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Modalità Operativa (IDS Puro)</a:t>
            </a:r>
            <a:endParaRPr lang="it-IT" dirty="0">
              <a:solidFill>
                <a:srgbClr val="5CE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1B86890-8394-C812-D5EF-0CC3F3BB5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8" y="3121237"/>
            <a:ext cx="850794" cy="85079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A4E90DC-ED9B-E4F7-8E93-9F4127F97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3050413"/>
            <a:ext cx="850794" cy="8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AD947-9010-995F-FE8B-186438E6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5825149-23EC-A93E-77DB-CDD800BAD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610" y="1764347"/>
            <a:ext cx="6851650" cy="45450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226417-24D9-3742-E0BB-1B6DA95D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15" y="1818213"/>
            <a:ext cx="6851650" cy="45450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6F7AC8-3886-0A56-3EE9-9EB7BC8DE10A}"/>
              </a:ext>
            </a:extLst>
          </p:cNvPr>
          <p:cNvSpPr txBox="1"/>
          <p:nvPr/>
        </p:nvSpPr>
        <p:spPr>
          <a:xfrm>
            <a:off x="1366520" y="823575"/>
            <a:ext cx="6410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dei Log di Allerta Recenti</a:t>
            </a:r>
          </a:p>
          <a:p>
            <a:pPr algn="ctr">
              <a:buNone/>
            </a:pPr>
            <a:r>
              <a:rPr lang="it-IT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500 Alert Entries dal Log </a:t>
            </a:r>
            <a:r>
              <a:rPr lang="it-IT" sz="1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it-IT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Suricata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585E4B-6BCD-33CD-08C9-0A64CF31094E}"/>
              </a:ext>
            </a:extLst>
          </p:cNvPr>
          <p:cNvSpPr txBox="1"/>
          <p:nvPr/>
        </p:nvSpPr>
        <p:spPr>
          <a:xfrm>
            <a:off x="1207135" y="2405637"/>
            <a:ext cx="280416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Avviso QUIC </a:t>
            </a:r>
          </a:p>
          <a:p>
            <a:pPr marL="342900" indent="-342900">
              <a:buAutoNum type="arabicPeriod"/>
            </a:pPr>
            <a:r>
              <a:rPr lang="it-IT" sz="1600" b="1" dirty="0" err="1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Decrypt</a:t>
            </a:r>
            <a:endParaRPr lang="it-IT" sz="1600" b="1" dirty="0">
              <a:solidFill>
                <a:srgbClr val="5CE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Tentativi di decifratura falliti di pacchetti QUIC.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Comune con traffico QUIC crittografato non ispezionabile.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Valutazione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Solitamente </a:t>
            </a:r>
            <a:r>
              <a:rPr lang="it-IT" sz="14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è una minaccia diretta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 indica una limitazione nell'ispezione profonda.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49E750-CA26-E80C-AC01-D085487510A9}"/>
              </a:ext>
            </a:extLst>
          </p:cNvPr>
          <p:cNvSpPr txBox="1"/>
          <p:nvPr/>
        </p:nvSpPr>
        <p:spPr>
          <a:xfrm>
            <a:off x="5344160" y="2490281"/>
            <a:ext cx="288544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Avviso IPv4 Total </a:t>
            </a:r>
          </a:p>
          <a:p>
            <a:pPr>
              <a:buNone/>
            </a:pPr>
            <a:r>
              <a:rPr lang="it-IT" sz="1600" b="1" dirty="0" err="1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it-IT" sz="1600" b="1" dirty="0">
              <a:solidFill>
                <a:srgbClr val="5CE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Pacchetti IP con dimensione totale inferiore alla dimensione dell'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IPv4.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Classificato come "Decoder Event".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Valutazione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Richiede </a:t>
            </a:r>
            <a:r>
              <a:rPr lang="it-IT" sz="14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ULTERIORI INDAGINI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 cause: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Fuzzing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rete, tentativi di evasione IDS, pacchetti malformati.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44EB25D-6DA7-6188-49E2-DAEF82C7F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02" y="2351771"/>
            <a:ext cx="634921" cy="63492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BA888A9-95CB-D2E3-6928-F38A51F70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00" y="2490281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728B8-D130-36D4-41D7-BD616A3E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4868EC2-090D-7768-CD05-AFADCE2E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3264219"/>
            <a:ext cx="8114348" cy="1663381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Audit di Sicurezza del Web Server DVWA</a:t>
            </a:r>
            <a:br>
              <a:rPr lang="it-IT" b="1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3A9033-BC6E-D34C-5E84-FFF7559FEADF}"/>
              </a:ext>
            </a:extLst>
          </p:cNvPr>
          <p:cNvSpPr txBox="1"/>
          <p:nvPr/>
        </p:nvSpPr>
        <p:spPr>
          <a:xfrm>
            <a:off x="284480" y="4095909"/>
            <a:ext cx="820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i="1" dirty="0">
                <a:solidFill>
                  <a:schemeClr val="bg1"/>
                </a:solidFill>
              </a:rPr>
              <a:t>Analisi tecnica delle vulnerabilità rilevate nella configurazione di sicurezza del Web Server posizionato in DMZ</a:t>
            </a:r>
          </a:p>
        </p:txBody>
      </p:sp>
    </p:spTree>
    <p:extLst>
      <p:ext uri="{BB962C8B-B14F-4D97-AF65-F5344CB8AC3E}">
        <p14:creationId xmlns:p14="http://schemas.microsoft.com/office/powerpoint/2010/main" val="388708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1D47E-E588-F23B-5762-76815C14B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C5DA6DF3-2B2F-34E9-602B-295E9004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67" y="719158"/>
            <a:ext cx="6362884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Metodologia di Testing e Sviluppo di TOOL Custom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D133989-5ABD-AC1E-6FEC-B88831F1B569}"/>
              </a:ext>
            </a:extLst>
          </p:cNvPr>
          <p:cNvSpPr/>
          <p:nvPr/>
        </p:nvSpPr>
        <p:spPr>
          <a:xfrm>
            <a:off x="393622" y="1414720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2929C3-1A02-1CE7-93F2-E3FAD63DD766}"/>
              </a:ext>
            </a:extLst>
          </p:cNvPr>
          <p:cNvSpPr txBox="1"/>
          <p:nvPr/>
        </p:nvSpPr>
        <p:spPr>
          <a:xfrm>
            <a:off x="375503" y="1488086"/>
            <a:ext cx="86050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Illustrare l'approccio proattivo di VT Firewall S.r.l. nel testing dell'infrastruttura, attraverso una metodologia di verifica mirata e lo sviluppo di strumenti di analisi.</a:t>
            </a:r>
          </a:p>
          <a:p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665BBB5-D260-6145-8933-512B87B29715}"/>
              </a:ext>
            </a:extLst>
          </p:cNvPr>
          <p:cNvCxnSpPr/>
          <p:nvPr/>
        </p:nvCxnSpPr>
        <p:spPr>
          <a:xfrm>
            <a:off x="3069587" y="2184025"/>
            <a:ext cx="0" cy="3469064"/>
          </a:xfrm>
          <a:prstGeom prst="line">
            <a:avLst/>
          </a:prstGeom>
          <a:ln>
            <a:solidFill>
              <a:srgbClr val="5CE2D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CCA8CB2-75E1-FF01-D2DF-106C2FF50DB7}"/>
              </a:ext>
            </a:extLst>
          </p:cNvPr>
          <p:cNvCxnSpPr/>
          <p:nvPr/>
        </p:nvCxnSpPr>
        <p:spPr>
          <a:xfrm>
            <a:off x="6193847" y="2213031"/>
            <a:ext cx="0" cy="3469064"/>
          </a:xfrm>
          <a:prstGeom prst="line">
            <a:avLst/>
          </a:prstGeom>
          <a:ln>
            <a:solidFill>
              <a:srgbClr val="5CE2D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AC5C46-25EE-1D41-B630-0F2A423FDA46}"/>
              </a:ext>
            </a:extLst>
          </p:cNvPr>
          <p:cNvSpPr txBox="1"/>
          <p:nvPr/>
        </p:nvSpPr>
        <p:spPr>
          <a:xfrm>
            <a:off x="365499" y="2156003"/>
            <a:ext cx="26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Obiettivi e Contesto del Testing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8C5A31-16B0-2060-1BB5-1114D01036EE}"/>
              </a:ext>
            </a:extLst>
          </p:cNvPr>
          <p:cNvSpPr txBox="1"/>
          <p:nvPr/>
        </p:nvSpPr>
        <p:spPr>
          <a:xfrm>
            <a:off x="3279672" y="2156001"/>
            <a:ext cx="28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Scanner Custom per la Scansione delle Porte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435F82-F306-0857-718C-537CA4342460}"/>
              </a:ext>
            </a:extLst>
          </p:cNvPr>
          <p:cNvSpPr txBox="1"/>
          <p:nvPr/>
        </p:nvSpPr>
        <p:spPr>
          <a:xfrm>
            <a:off x="6461331" y="2156001"/>
            <a:ext cx="26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Analizzatore dei Verbi HTTP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55918B-4362-7E50-3F37-65708C0A1E45}"/>
              </a:ext>
            </a:extLst>
          </p:cNvPr>
          <p:cNvSpPr txBox="1"/>
          <p:nvPr/>
        </p:nvSpPr>
        <p:spPr>
          <a:xfrm>
            <a:off x="98014" y="3257740"/>
            <a:ext cx="29715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Convalida Pre-Produzione: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in ambiente simulato per convalidare le politiche di sicurezza e identificare vulnerabilità.</a:t>
            </a:r>
          </a:p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sul Web Server (DVWA):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Priorità al Web Server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Metasploitable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DMZ, esposto a rischi esterni.</a:t>
            </a:r>
          </a:p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Custom: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Sviluppo di strumenti Python specifici per requisiti di progetto e analisi approfondita.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AFC733-E5C3-E31D-D074-DBFE6191436A}"/>
              </a:ext>
            </a:extLst>
          </p:cNvPr>
          <p:cNvSpPr txBox="1"/>
          <p:nvPr/>
        </p:nvSpPr>
        <p:spPr>
          <a:xfrm>
            <a:off x="3131493" y="3245742"/>
            <a:ext cx="30623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Funzionalità: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Questo tool, sviluppato in Python, accetta in input un indirizzo IP e un range di porte da scansionare (es. 1-1024), restituendo lo stato di accessibilità di ciascuna porta (Aperta/Chiusa).</a:t>
            </a:r>
          </a:p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 di Sicurezza: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Permette di verificare se porte di servizio note e potenzialmente insicure siano esposte in modo inopportuno, specialmente sul Web Server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Metasploitable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5C67A20-5417-32A2-64ED-BD46FA4DDE6E}"/>
              </a:ext>
            </a:extLst>
          </p:cNvPr>
          <p:cNvSpPr txBox="1"/>
          <p:nvPr/>
        </p:nvSpPr>
        <p:spPr>
          <a:xfrm>
            <a:off x="6194284" y="3213043"/>
            <a:ext cx="29501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Funzionalità: 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Progettato per inviare richieste specifiche a un determinato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verificarne le risposte.</a:t>
            </a:r>
          </a:p>
          <a:p>
            <a:pPr marL="285750" indent="-285750">
              <a:buClr>
                <a:srgbClr val="49EBE9"/>
              </a:buClr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 di Sicurezza: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Questo strumento è fondamentale per individuare l'abilitazione di verbi HTTP potenzialmente pericolosi, la cui presenza non necessaria rappresenta una significativa vulnerabilità di configurazione.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664449C-525F-768A-E459-4601B7F07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9" y="2802333"/>
            <a:ext cx="378012" cy="37801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D5BE39D-B6DB-373F-33D1-1733D49A0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1" y="2773994"/>
            <a:ext cx="406349" cy="40634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62C8AEB-DFD6-B71F-7EBD-72F2CF867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50" y="2719275"/>
            <a:ext cx="493768" cy="49376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2C560B6-39CE-8E89-5D8E-B7B29821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33" y="2744454"/>
            <a:ext cx="493768" cy="49376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1A4B08AC-C685-EC3D-F400-7F46D5746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05" y="2773995"/>
            <a:ext cx="406349" cy="4063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481D1FC-8F56-85D0-274F-CC33E98CC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82638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1B4F6-EE36-F638-1323-DE066852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1442E1-2E84-B3D0-8B95-D93DFB90405E}"/>
              </a:ext>
            </a:extLst>
          </p:cNvPr>
          <p:cNvSpPr txBox="1"/>
          <p:nvPr/>
        </p:nvSpPr>
        <p:spPr>
          <a:xfrm>
            <a:off x="4341654" y="678002"/>
            <a:ext cx="4856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Scansione delle Porte: Metodologia e Risultati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DC5558-02B0-BA23-EB4A-1DA9A9DD6850}"/>
              </a:ext>
            </a:extLst>
          </p:cNvPr>
          <p:cNvSpPr txBox="1"/>
          <p:nvPr/>
        </p:nvSpPr>
        <p:spPr>
          <a:xfrm>
            <a:off x="3940334" y="1895346"/>
            <a:ext cx="282956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Configurazione del Test</a:t>
            </a:r>
          </a:p>
          <a:p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scansione è stata condotta utilizzando il Port Scanner proprietario di VT Firewall S.r.l., indirizzata all'IP 192.168.50.16 per validare l'efficacia delle regole di filtraggio implementate.</a:t>
            </a:r>
          </a:p>
          <a:p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 Analizzate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Servizi standard ad alto rischio (SSH, Telnet)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Servizi web (HTTP/HTTPS)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 alta casuale (44444)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9DE40F5-2AC5-9DBE-7F5A-33B7CCE89E40}"/>
              </a:ext>
            </a:extLst>
          </p:cNvPr>
          <p:cNvSpPr txBox="1"/>
          <p:nvPr/>
        </p:nvSpPr>
        <p:spPr>
          <a:xfrm>
            <a:off x="6769894" y="1987679"/>
            <a:ext cx="261445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Esito Positivo</a:t>
            </a:r>
          </a:p>
          <a:p>
            <a:endParaRPr lang="it-IT" b="1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 servizi standard risultano correttamente </a:t>
            </a:r>
            <a:r>
              <a:rPr lang="it-IT" sz="1600" b="1" dirty="0">
                <a:solidFill>
                  <a:schemeClr val="bg1"/>
                </a:solidFill>
              </a:rPr>
              <a:t>non accessibili</a:t>
            </a:r>
            <a:r>
              <a:rPr lang="it-IT" sz="1600" dirty="0">
                <a:solidFill>
                  <a:schemeClr val="bg1"/>
                </a:solidFill>
              </a:rPr>
              <a:t>, confermando l'efficacia del filtraggio su porte di default.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8165FF5-EF1C-BB7B-342A-CDCBA0222F9F}"/>
              </a:ext>
            </a:extLst>
          </p:cNvPr>
          <p:cNvSpPr/>
          <p:nvPr/>
        </p:nvSpPr>
        <p:spPr>
          <a:xfrm>
            <a:off x="3901440" y="1808481"/>
            <a:ext cx="2829560" cy="411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3C6B6A0-F06F-1EC7-0F42-6DC55CBEF451}"/>
              </a:ext>
            </a:extLst>
          </p:cNvPr>
          <p:cNvSpPr/>
          <p:nvPr/>
        </p:nvSpPr>
        <p:spPr>
          <a:xfrm>
            <a:off x="6751320" y="1808481"/>
            <a:ext cx="2280920" cy="411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1BD7385-7657-61A9-F7EE-5BCD4D66C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83" y="3957449"/>
            <a:ext cx="1767993" cy="175275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900C9CA-4C56-9371-17B4-8F32DDDAD6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 l="22273" t="3635" r="27452" b="4196"/>
          <a:stretch>
            <a:fillRect/>
          </a:stretch>
        </p:blipFill>
        <p:spPr>
          <a:xfrm>
            <a:off x="0" y="678002"/>
            <a:ext cx="3881119" cy="54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2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B489D-C503-3C27-297F-3E59C539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42">
            <a:extLst>
              <a:ext uri="{FF2B5EF4-FFF2-40B4-BE49-F238E27FC236}">
                <a16:creationId xmlns:a16="http://schemas.microsoft.com/office/drawing/2014/main" id="{0B927624-1AC3-8E32-82E7-4B85F47AF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6" name="Creazione_Video_Pubblicitario_Cybersecurity_1">
            <a:hlinkClick r:id="" action="ppaction://media"/>
            <a:extLst>
              <a:ext uri="{FF2B5EF4-FFF2-40B4-BE49-F238E27FC236}">
                <a16:creationId xmlns:a16="http://schemas.microsoft.com/office/drawing/2014/main" id="{06AA8A57-7E44-681A-C87C-17556D4742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066" y="1475874"/>
            <a:ext cx="7907867" cy="4448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5F39CD-CDC6-E623-E83F-18053DB8B07D}"/>
              </a:ext>
            </a:extLst>
          </p:cNvPr>
          <p:cNvSpPr txBox="1"/>
          <p:nvPr/>
        </p:nvSpPr>
        <p:spPr>
          <a:xfrm>
            <a:off x="484716" y="76200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SIAMO?</a:t>
            </a:r>
          </a:p>
        </p:txBody>
      </p:sp>
    </p:spTree>
    <p:extLst>
      <p:ext uri="{BB962C8B-B14F-4D97-AF65-F5344CB8AC3E}">
        <p14:creationId xmlns:p14="http://schemas.microsoft.com/office/powerpoint/2010/main" val="103430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48B58-7D37-3AB3-59B6-067CA73B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5EF5EF-7679-855F-3CFB-DAE98274DCD7}"/>
              </a:ext>
            </a:extLst>
          </p:cNvPr>
          <p:cNvSpPr txBox="1"/>
          <p:nvPr/>
        </p:nvSpPr>
        <p:spPr>
          <a:xfrm>
            <a:off x="441960" y="836414"/>
            <a:ext cx="7030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RISCHIO CRITICO: Porta 44444 Aperta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DDB81BF-FA1F-A5C5-00E5-898304DB2076}"/>
              </a:ext>
            </a:extLst>
          </p:cNvPr>
          <p:cNvSpPr/>
          <p:nvPr/>
        </p:nvSpPr>
        <p:spPr>
          <a:xfrm>
            <a:off x="162560" y="1838960"/>
            <a:ext cx="2773680" cy="2031324"/>
          </a:xfrm>
          <a:prstGeom prst="roundRect">
            <a:avLst/>
          </a:prstGeom>
          <a:solidFill>
            <a:srgbClr val="5CE2DF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ECFEA95-7920-AB24-F5A2-0BA36658FEF6}"/>
              </a:ext>
            </a:extLst>
          </p:cNvPr>
          <p:cNvSpPr/>
          <p:nvPr/>
        </p:nvSpPr>
        <p:spPr>
          <a:xfrm>
            <a:off x="6207760" y="1838959"/>
            <a:ext cx="2773680" cy="2031323"/>
          </a:xfrm>
          <a:prstGeom prst="roundRect">
            <a:avLst/>
          </a:prstGeom>
          <a:solidFill>
            <a:srgbClr val="5CE2DF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56C0BC6-00F4-661D-D15F-1F498C9A7442}"/>
              </a:ext>
            </a:extLst>
          </p:cNvPr>
          <p:cNvSpPr/>
          <p:nvPr/>
        </p:nvSpPr>
        <p:spPr>
          <a:xfrm>
            <a:off x="3185160" y="1838960"/>
            <a:ext cx="2773680" cy="2031324"/>
          </a:xfrm>
          <a:prstGeom prst="roundRect">
            <a:avLst/>
          </a:prstGeom>
          <a:solidFill>
            <a:srgbClr val="5CE2DF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60F06B-D17C-4C4F-CE98-3EC26131A0C6}"/>
              </a:ext>
            </a:extLst>
          </p:cNvPr>
          <p:cNvSpPr txBox="1"/>
          <p:nvPr/>
        </p:nvSpPr>
        <p:spPr>
          <a:xfrm>
            <a:off x="368300" y="1930565"/>
            <a:ext cx="2362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Rilevamento</a:t>
            </a:r>
          </a:p>
          <a:p>
            <a:pPr>
              <a:buNone/>
            </a:pP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 44444 risulta </a:t>
            </a: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Aperta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"Accesso consentito" su un servizio sconosciuto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2957D8-441E-0569-7784-13CB6C2CB0B1}"/>
              </a:ext>
            </a:extLst>
          </p:cNvPr>
          <p:cNvSpPr txBox="1"/>
          <p:nvPr/>
        </p:nvSpPr>
        <p:spPr>
          <a:xfrm>
            <a:off x="3309620" y="1930565"/>
            <a:ext cx="277368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Potenziali Minacce</a:t>
            </a:r>
          </a:p>
          <a:p>
            <a:pPr>
              <a:buNone/>
            </a:pPr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Backdoor: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Accesso remoto non autorizzato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Servizio non documentato: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Applicazione di gestione esposta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5938A4-9E1B-5C0D-24FD-02E58CAA6101}"/>
              </a:ext>
            </a:extLst>
          </p:cNvPr>
          <p:cNvSpPr txBox="1"/>
          <p:nvPr/>
        </p:nvSpPr>
        <p:spPr>
          <a:xfrm>
            <a:off x="6375400" y="1930565"/>
            <a:ext cx="26060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Azioni Immediate</a:t>
            </a: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Blocco immediato della porta 44444 su Firewall e ACL del Router fino a identificazione completa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8F5906D-AF15-4EA3-CDED-BD1FCA1B259E}"/>
              </a:ext>
            </a:extLst>
          </p:cNvPr>
          <p:cNvSpPr txBox="1"/>
          <p:nvPr/>
        </p:nvSpPr>
        <p:spPr>
          <a:xfrm>
            <a:off x="162560" y="4392226"/>
            <a:ext cx="89103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Raccomandazione Tecnica</a:t>
            </a:r>
          </a:p>
          <a:p>
            <a:pPr>
              <a:buNone/>
            </a:pP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imperativo eseguire un </a:t>
            </a: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it-IT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Fingerprinting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approfondito per identificare lo scopo del servizio in ascolto. La presenza di porte alte aperte è un indicatore tipico di compromissione o configurazione errata che richiede bonifica immediata.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A66368F9-9186-12CA-DA26-19084FE2B24F}"/>
              </a:ext>
            </a:extLst>
          </p:cNvPr>
          <p:cNvCxnSpPr/>
          <p:nvPr/>
        </p:nvCxnSpPr>
        <p:spPr>
          <a:xfrm>
            <a:off x="328930" y="4226560"/>
            <a:ext cx="84861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C2770-2C26-CF06-E94F-A5182CC9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697180-19A3-90BE-00AA-0C3D2C2B0FFA}"/>
              </a:ext>
            </a:extLst>
          </p:cNvPr>
          <p:cNvSpPr txBox="1"/>
          <p:nvPr/>
        </p:nvSpPr>
        <p:spPr>
          <a:xfrm>
            <a:off x="360680" y="1102995"/>
            <a:ext cx="85699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 SCANSIONE VERBI HTTP</a:t>
            </a:r>
          </a:p>
          <a:p>
            <a:pPr>
              <a:buNone/>
            </a:pPr>
            <a:r>
              <a:rPr lang="it-IT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 e Metodologia del Test</a:t>
            </a:r>
          </a:p>
          <a:p>
            <a:pPr>
              <a:buNone/>
            </a:pPr>
            <a:endParaRPr lang="it-IT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it-IT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Strumento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Tool personalizzato in Python.</a:t>
            </a:r>
          </a:p>
          <a:p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Web Server DVWA (IP: 192.168.20.10).</a:t>
            </a:r>
          </a:p>
          <a:p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Scopo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Identificare l'abilitazione di metodi HTTP potenzialmente pericolosi su quattro percorsi chiave.</a:t>
            </a:r>
          </a:p>
        </p:txBody>
      </p:sp>
    </p:spTree>
    <p:extLst>
      <p:ext uri="{BB962C8B-B14F-4D97-AF65-F5344CB8AC3E}">
        <p14:creationId xmlns:p14="http://schemas.microsoft.com/office/powerpoint/2010/main" val="49928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2A6DE-0C64-8CD6-A096-D977AAB9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>
            <a:extLst>
              <a:ext uri="{FF2B5EF4-FFF2-40B4-BE49-F238E27FC236}">
                <a16:creationId xmlns:a16="http://schemas.microsoft.com/office/drawing/2014/main" id="{1DD9F690-803D-84A5-2EF0-A4CF7D00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06" y="1086993"/>
            <a:ext cx="6639784" cy="1417778"/>
          </a:xfrm>
          <a:prstGeom prst="rect">
            <a:avLst/>
          </a:prstGeom>
          <a:effectLst>
            <a:glow rad="38100">
              <a:srgbClr val="5CE2DF">
                <a:alpha val="9000"/>
              </a:srgbClr>
            </a:glow>
          </a:effec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4C1CABC-3F90-3165-2908-0716A38AA20B}"/>
              </a:ext>
            </a:extLst>
          </p:cNvPr>
          <p:cNvSpPr txBox="1"/>
          <p:nvPr/>
        </p:nvSpPr>
        <p:spPr>
          <a:xfrm>
            <a:off x="325120" y="673322"/>
            <a:ext cx="483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dei Risultati per </a:t>
            </a:r>
            <a:r>
              <a:rPr lang="it-IT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endParaRPr lang="it-I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9728981-7A1D-3DF2-74CB-1914D78A1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11040" y="2473934"/>
            <a:ext cx="48361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7069BAB0-A781-F028-CB35-B2D5A87CC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06" y="2371902"/>
            <a:ext cx="6639784" cy="1417778"/>
          </a:xfrm>
          <a:prstGeom prst="rect">
            <a:avLst/>
          </a:prstGeom>
          <a:effectLst>
            <a:glow rad="38100">
              <a:srgbClr val="5CE2DF">
                <a:alpha val="9000"/>
              </a:srgbClr>
            </a:glow>
          </a:effectLst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CCE5630-A1F5-A589-F934-3A8BC6FF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06" y="3628642"/>
            <a:ext cx="6639784" cy="1417778"/>
          </a:xfrm>
          <a:prstGeom prst="rect">
            <a:avLst/>
          </a:prstGeom>
          <a:effectLst>
            <a:glow rad="38100">
              <a:srgbClr val="5CE2DF">
                <a:alpha val="9000"/>
              </a:srgbClr>
            </a:glow>
          </a:effectLst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71500C6-7746-2D7A-68A9-7EC42B7A4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06" y="4893950"/>
            <a:ext cx="6639784" cy="1417778"/>
          </a:xfrm>
          <a:prstGeom prst="rect">
            <a:avLst/>
          </a:prstGeom>
          <a:effectLst>
            <a:glow rad="38100">
              <a:srgbClr val="5CE2DF">
                <a:alpha val="9000"/>
              </a:srgbClr>
            </a:glow>
          </a:effectLst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059ED7A-4F6B-7C23-7C4D-F5D94DF77F89}"/>
              </a:ext>
            </a:extLst>
          </p:cNvPr>
          <p:cNvSpPr txBox="1"/>
          <p:nvPr/>
        </p:nvSpPr>
        <p:spPr>
          <a:xfrm>
            <a:off x="1567180" y="1302135"/>
            <a:ext cx="6530340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Root (/)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5CE2D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05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Risultato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Tutti i metodi, inclusi PUT e DELETE, sono attivi (Stato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 – OK</a:t>
            </a:r>
            <a:r>
              <a:rPr lang="it-IT" alt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Implicazione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Massima esposizione sulla directory principale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E73FF17-0B48-21D6-2957-0336FBAAB5CB}"/>
              </a:ext>
            </a:extLst>
          </p:cNvPr>
          <p:cNvSpPr txBox="1"/>
          <p:nvPr/>
        </p:nvSpPr>
        <p:spPr>
          <a:xfrm>
            <a:off x="1567180" y="2524372"/>
            <a:ext cx="60731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</a:rPr>
              <a:t>Pagina di Login (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/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dvwa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/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login.php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Risultato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Il server risponde positivamente a tutti i metodi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Implicazione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 metodi pericolosi sono attivi anche su pagine di autenticazione.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F42C41DB-12CF-BD08-2DE0-067DDA83A7BB}"/>
              </a:ext>
            </a:extLst>
          </p:cNvPr>
          <p:cNvSpPr txBox="1"/>
          <p:nvPr/>
        </p:nvSpPr>
        <p:spPr>
          <a:xfrm>
            <a:off x="1567180" y="3769360"/>
            <a:ext cx="621538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</a:rPr>
              <a:t> Base DVWA (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/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dvwa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/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Risultato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Reindirizzamento (302 -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 tutti i verbi.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Implicazione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Conferma che i metodi sono pienamente abilitati a livello di applicazione</a:t>
            </a: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E561DA2-1369-B6E5-3F5C-E73443A72DCD}"/>
              </a:ext>
            </a:extLst>
          </p:cNvPr>
          <p:cNvSpPr txBox="1"/>
          <p:nvPr/>
        </p:nvSpPr>
        <p:spPr>
          <a:xfrm>
            <a:off x="1638300" y="5014348"/>
            <a:ext cx="6073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" panose="020B0604020202020204" pitchFamily="34" charset="0"/>
              </a:rPr>
              <a:t>Risorsa Inesistente (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  <a:latin typeface="Arial Unicode MS"/>
              </a:rPr>
              <a:t>/risorsa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5CE2DF"/>
                </a:solidFill>
                <a:effectLst/>
              </a:rPr>
              <a:t>)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5CE2D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Risultato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Gestione parzialmente corretta 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404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per GET/POST, ma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405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per PUT/DELETE).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Implicazione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Sebbene il server limiti i metodi su risorse non esistenti, questo non mitiga il rischio su quelle valide.</a:t>
            </a:r>
          </a:p>
        </p:txBody>
      </p:sp>
    </p:spTree>
    <p:extLst>
      <p:ext uri="{BB962C8B-B14F-4D97-AF65-F5344CB8AC3E}">
        <p14:creationId xmlns:p14="http://schemas.microsoft.com/office/powerpoint/2010/main" val="277826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DAEDF-F97B-F2D4-1E8A-8F56E3014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54863935-A10D-C006-D28E-235C043AB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4" t="34295" r="474" b="33920"/>
          <a:stretch>
            <a:fillRect/>
          </a:stretch>
        </p:blipFill>
        <p:spPr>
          <a:xfrm>
            <a:off x="304695" y="2678545"/>
            <a:ext cx="8534609" cy="271272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B6160FE-C1E4-A816-8C45-A533DCB92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0" y="1561872"/>
            <a:ext cx="6947515" cy="1261224"/>
          </a:xfrm>
          <a:prstGeom prst="rect">
            <a:avLst/>
          </a:prstGeom>
          <a:effectLst>
            <a:glow rad="38100">
              <a:srgbClr val="5CE2DF">
                <a:alpha val="9000"/>
              </a:srgbClr>
            </a:glow>
          </a:effec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4D32F7D-DB24-59A1-24E8-EF7C3041C543}"/>
              </a:ext>
            </a:extLst>
          </p:cNvPr>
          <p:cNvSpPr txBox="1"/>
          <p:nvPr/>
        </p:nvSpPr>
        <p:spPr>
          <a:xfrm>
            <a:off x="71118" y="670109"/>
            <a:ext cx="797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RISCHIO CRITICO RILEVATO: 		 				  Esposizione di Metodi Pericolosi</a:t>
            </a:r>
            <a:endParaRPr lang="it-IT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2AA00D6-1E0E-A58F-E1E3-C87F2ED9D1DE}"/>
              </a:ext>
            </a:extLst>
          </p:cNvPr>
          <p:cNvSpPr txBox="1"/>
          <p:nvPr/>
        </p:nvSpPr>
        <p:spPr>
          <a:xfrm>
            <a:off x="1488448" y="1900095"/>
            <a:ext cx="6319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test hanno confermato che il Web Server abilita e risponde con successo ai metodi </a:t>
            </a:r>
            <a:r>
              <a:rPr lang="it-IT" sz="1600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e PUT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 risorse critiche.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ADF45BF-A156-CA43-760B-FF75B01550EE}"/>
              </a:ext>
            </a:extLst>
          </p:cNvPr>
          <p:cNvSpPr txBox="1"/>
          <p:nvPr/>
        </p:nvSpPr>
        <p:spPr>
          <a:xfrm>
            <a:off x="1183153" y="3098975"/>
            <a:ext cx="28752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'PUT' Abilitato</a:t>
            </a:r>
          </a:p>
          <a:p>
            <a:pPr>
              <a:buNone/>
            </a:pP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Consente a un attaccante di creare o sovrascrivere file sul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Vulnerabilità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Caricamento di codice malevolo (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backdoor).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683E82F-5AC1-A9E0-9C2B-4A7105F743A7}"/>
              </a:ext>
            </a:extLst>
          </p:cNvPr>
          <p:cNvSpPr txBox="1"/>
          <p:nvPr/>
        </p:nvSpPr>
        <p:spPr>
          <a:xfrm>
            <a:off x="5085566" y="3065409"/>
            <a:ext cx="304243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sz="16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'DELETE' Abilitato</a:t>
            </a:r>
          </a:p>
          <a:p>
            <a:pPr>
              <a:buNone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Consente l'eliminazione di risorse, un rischio diretto.</a:t>
            </a:r>
          </a:p>
          <a:p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Vulnerabilità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Compromissione dell'integrità dei dati e disponibilità del servizio.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2E77BF9-AA29-3C21-7857-126528B318BB}"/>
              </a:ext>
            </a:extLst>
          </p:cNvPr>
          <p:cNvSpPr txBox="1"/>
          <p:nvPr/>
        </p:nvSpPr>
        <p:spPr>
          <a:xfrm>
            <a:off x="614679" y="5408797"/>
            <a:ext cx="7914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configurazione attuale del Web Server è classificata come ad </a:t>
            </a: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ALTO RISCHIO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La risposta positiva dei metodi PUT e DELETE su percorsi funzionanti rappresenta una minaccia critica che richiede un intervento immediato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062EE116-FE74-04B5-37A3-D932F4DA6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8" y="563038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B5D5D-909B-AEAE-941B-1C73DB14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15BBCF59-D430-826C-678A-7E98EEE4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Sintesi del Progetto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D14CEEA-AE64-34A7-0653-77E1AC62DFA9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137BC2A-2290-85C0-308F-1A77DAAFDFC8}"/>
              </a:ext>
            </a:extLst>
          </p:cNvPr>
          <p:cNvSpPr/>
          <p:nvPr/>
        </p:nvSpPr>
        <p:spPr>
          <a:xfrm>
            <a:off x="716437" y="1558720"/>
            <a:ext cx="7852528" cy="4153923"/>
          </a:xfrm>
          <a:prstGeom prst="rect">
            <a:avLst/>
          </a:prstGeom>
          <a:noFill/>
          <a:ln w="28575">
            <a:solidFill>
              <a:srgbClr val="5CE2DF"/>
            </a:solidFill>
          </a:ln>
          <a:effectLst>
            <a:glow rad="101600">
              <a:srgbClr val="49EBE9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608508-86BE-E35A-F9D3-57E87DB2D3E7}"/>
              </a:ext>
            </a:extLst>
          </p:cNvPr>
          <p:cNvSpPr txBox="1"/>
          <p:nvPr/>
        </p:nvSpPr>
        <p:spPr>
          <a:xfrm>
            <a:off x="956820" y="1928679"/>
            <a:ext cx="74707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 Firewall S.r.l. ha completato con successo la fase di progettazione e testing dell'infrastruttura di rete per la Compagnia Theta.</a:t>
            </a:r>
          </a:p>
          <a:p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progetto ha implementato un'architettura "Defense in Depth" su un edificio di sei piani, garantendo che i 120 </a:t>
            </a:r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 dispositivi critici (Firewall, NAS, Web Server, 3 IDS/IPS) siano posizionati strategicamente in una topologia logica isolata e sicura.</a:t>
            </a:r>
          </a:p>
          <a:p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segmentazione logica (VLAN) sarà applicata prioritariamente ai reparti con la gestione di dati critici: Amministrazione e Finanza, Ricerca e Sviluppo, e Direzione Generale.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3EB612-012E-99F0-3397-CECAFA68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48525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354AB-67E7-56C4-E1F3-B6660390B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A24F6593-2AE2-8CB5-1DCA-E8F499CD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Raccomandazioni e strategie Post-Test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7F6AD60-F1D7-A4E5-2498-AF102A6F5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821" y="1279125"/>
            <a:ext cx="8645775" cy="376686"/>
          </a:xfrm>
        </p:spPr>
        <p:txBody>
          <a:bodyPr>
            <a:normAutofit/>
          </a:bodyPr>
          <a:lstStyle/>
          <a:p>
            <a:r>
              <a:rPr lang="it-IT" sz="1600" i="1" dirty="0">
                <a:solidFill>
                  <a:schemeClr val="bg1"/>
                </a:solidFill>
              </a:rPr>
              <a:t>Azioni chiave per rafforzare la sicurezza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47E3B3B-C8D6-B559-657D-FFDED808278F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6E21605-FC52-5F9D-6865-39C61D1E0CB8}"/>
              </a:ext>
            </a:extLst>
          </p:cNvPr>
          <p:cNvSpPr/>
          <p:nvPr/>
        </p:nvSpPr>
        <p:spPr>
          <a:xfrm>
            <a:off x="186335" y="1988820"/>
            <a:ext cx="2575719" cy="3922812"/>
          </a:xfrm>
          <a:prstGeom prst="rect">
            <a:avLst/>
          </a:prstGeom>
          <a:noFill/>
          <a:ln>
            <a:solidFill>
              <a:srgbClr val="49EBE9"/>
            </a:solidFill>
          </a:ln>
          <a:effectLst>
            <a:glow rad="228600">
              <a:srgbClr val="49EBE9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32491A-1EF3-B5B3-0572-C2042162381E}"/>
              </a:ext>
            </a:extLst>
          </p:cNvPr>
          <p:cNvSpPr txBox="1"/>
          <p:nvPr/>
        </p:nvSpPr>
        <p:spPr>
          <a:xfrm>
            <a:off x="280603" y="2930013"/>
            <a:ext cx="23961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Hardening del </a:t>
            </a:r>
          </a:p>
          <a:p>
            <a:pPr algn="ctr"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Server:</a:t>
            </a:r>
          </a:p>
          <a:p>
            <a:pPr algn="ctr">
              <a:buNone/>
            </a:pP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Disabilitare servizi di rete non essenziali (FTP/21, Telnet/23, SSH/22) esposti in DMZ.</a:t>
            </a:r>
          </a:p>
          <a:p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Obiettivo: Minimizzare la superficie di attacco esposta.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497ECA-68BD-E874-0D5D-B04FF8F40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14" y="2076737"/>
            <a:ext cx="765359" cy="76535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D06723A-546A-9189-4BDD-016C3EFB5D54}"/>
              </a:ext>
            </a:extLst>
          </p:cNvPr>
          <p:cNvSpPr/>
          <p:nvPr/>
        </p:nvSpPr>
        <p:spPr>
          <a:xfrm>
            <a:off x="3187805" y="1988820"/>
            <a:ext cx="2575719" cy="3922812"/>
          </a:xfrm>
          <a:prstGeom prst="rect">
            <a:avLst/>
          </a:prstGeom>
          <a:noFill/>
          <a:ln>
            <a:solidFill>
              <a:srgbClr val="49EBE9"/>
            </a:solidFill>
          </a:ln>
          <a:effectLst>
            <a:glow rad="228600">
              <a:srgbClr val="49EBE9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11E44C-31A5-4B8C-3E53-0E60CB102ED2}"/>
              </a:ext>
            </a:extLst>
          </p:cNvPr>
          <p:cNvSpPr txBox="1"/>
          <p:nvPr/>
        </p:nvSpPr>
        <p:spPr>
          <a:xfrm>
            <a:off x="3200927" y="2974108"/>
            <a:ext cx="257571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Filtraggio Avanzato Verbi HTTP:</a:t>
            </a:r>
          </a:p>
          <a:p>
            <a:pPr algn="ctr">
              <a:buNone/>
            </a:pPr>
            <a:endParaRPr lang="it-I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Configurare il server web/Firewall per consentire solo i verbi GET e POST.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Bloccare PUT/DELETE su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sensibili (es.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per prevenire manipolazioni.</a:t>
            </a:r>
            <a:endParaRPr lang="it-IT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5E3F84D-CAFA-E900-78A0-CF0792DA3876}"/>
              </a:ext>
            </a:extLst>
          </p:cNvPr>
          <p:cNvSpPr/>
          <p:nvPr/>
        </p:nvSpPr>
        <p:spPr>
          <a:xfrm>
            <a:off x="6287678" y="1988820"/>
            <a:ext cx="2575719" cy="3922812"/>
          </a:xfrm>
          <a:prstGeom prst="rect">
            <a:avLst/>
          </a:prstGeom>
          <a:noFill/>
          <a:ln>
            <a:solidFill>
              <a:srgbClr val="49EBE9"/>
            </a:solidFill>
          </a:ln>
          <a:effectLst>
            <a:glow rad="228600">
              <a:srgbClr val="49EBE9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BC6C5-C139-407C-436B-D2BCF8D22500}"/>
              </a:ext>
            </a:extLst>
          </p:cNvPr>
          <p:cNvSpPr txBox="1"/>
          <p:nvPr/>
        </p:nvSpPr>
        <p:spPr>
          <a:xfrm>
            <a:off x="6338559" y="2974108"/>
            <a:ext cx="257571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Politiche Firewall "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Deny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":</a:t>
            </a:r>
          </a:p>
          <a:p>
            <a:pPr>
              <a:buNone/>
            </a:pPr>
            <a:endParaRPr lang="it-I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Applicare il principio del "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Deny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di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Permettere solo traffico strettamente necessario verso la DMZ.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Bloccare ogni tentativo di accesso o scansione verso la LAN interna.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3CAA1DB-6716-F4B2-9C53-8BD9DC63A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315" y="2076737"/>
            <a:ext cx="812698" cy="81269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111D909-1056-5B2D-D7E5-67144509B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76" y="2141955"/>
            <a:ext cx="634921" cy="63492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F4D7C90-A86B-B6D8-E353-17E55EC77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722300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2EE0F-8CDD-0169-43AE-7A11C12C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646D01C8-8FD7-F0EC-472E-A0624ACC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Prossimi passi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6AF84037-DA96-3D80-4767-A1358DD9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36" y="1320139"/>
            <a:ext cx="8645775" cy="1337361"/>
          </a:xfrm>
        </p:spPr>
        <p:txBody>
          <a:bodyPr>
            <a:norm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Delineare la roadmap per il mantenimento, l'ottimizzazione continua e l'adeguamento dell'infrastruttura di sicurezza per garantire protezione di lungo termine</a:t>
            </a:r>
            <a:r>
              <a:rPr lang="it-IT" sz="1600" dirty="0"/>
              <a:t>.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9B2B11B-00B4-4009-38BD-7875C137CE1D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899277E1-6EC2-6923-F791-A3FDFF8BD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85278"/>
              </p:ext>
            </p:extLst>
          </p:nvPr>
        </p:nvGraphicFramePr>
        <p:xfrm>
          <a:off x="791852" y="1988818"/>
          <a:ext cx="7825800" cy="4082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082694B1-2E6C-9E5F-4BEF-2EFB1859C4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67" y="3530517"/>
            <a:ext cx="402303" cy="4023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CB11003-9A3A-9407-6563-94E9F8167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66" y="3504079"/>
            <a:ext cx="402303" cy="4023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F24A984-FF99-12F0-1D7B-666BED17E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82" y="3530517"/>
            <a:ext cx="402303" cy="4023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07AD25C-9F1A-7F6C-AA8B-89C2DDCBA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19" y="2090158"/>
            <a:ext cx="584600" cy="57676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E5FA15F-BE5B-F82D-4140-48F5CB40A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55" y="2038375"/>
            <a:ext cx="609524" cy="6095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B049FAA-7D06-BB18-531D-EFA738115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80" y="2072980"/>
            <a:ext cx="513876" cy="5138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ED3D29BC-36E9-E464-7D9F-BA44A6BD5A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45522" y="5052203"/>
            <a:ext cx="1641039" cy="1324950"/>
          </a:xfrm>
          <a:prstGeom prst="bentConnector3">
            <a:avLst>
              <a:gd name="adj1" fmla="val 24"/>
            </a:avLst>
          </a:prstGeom>
          <a:ln w="31750">
            <a:solidFill>
              <a:srgbClr val="49EBE9"/>
            </a:solidFill>
          </a:ln>
          <a:effectLst>
            <a:glow rad="101600">
              <a:srgbClr val="49EBE9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62904430-6943-B607-4B96-48787C42D4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209369" y="1867942"/>
            <a:ext cx="1862796" cy="1564505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E5996A3-E158-8C58-783C-AA01A4B386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74828" y="1718796"/>
            <a:ext cx="1865538" cy="1566808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98D27F4-4E36-0AEA-2FA6-2F5AFD0072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00123" y="4754457"/>
            <a:ext cx="1865538" cy="1566808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AF861911-07C0-65C5-AD1A-F80E816DAA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2084089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2D1BF-7C9E-C7A6-ED57-ED5D8507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D2603DE5-3593-06BE-E72A-DE7E7444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Prossimi Passi &amp; Chiamata all'Azione: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700BB57C-4F9D-92E2-75D0-EAF1F2EC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89" y="1442748"/>
            <a:ext cx="8645775" cy="1337361"/>
          </a:xfrm>
        </p:spPr>
        <p:txBody>
          <a:bodyPr>
            <a:norm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"Il nostro team è a vostra completa disposizione per discutere ulteriormente i dettagli della proposta e per aiutarvi a definire i prossimi passi ideali.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39E6F93-481C-CF19-B9D1-A2A3D0A9DD9D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D4A558A-2D5D-C982-6C7D-D23C781D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9581DF-44E7-DE30-734B-33CE85B6EF9A}"/>
              </a:ext>
            </a:extLst>
          </p:cNvPr>
          <p:cNvSpPr txBox="1"/>
          <p:nvPr/>
        </p:nvSpPr>
        <p:spPr>
          <a:xfrm>
            <a:off x="415636" y="2185805"/>
            <a:ext cx="77936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chemeClr val="bg1"/>
                </a:solidFill>
              </a:rPr>
              <a:t>Proponiamo di: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b="1" dirty="0">
                <a:solidFill>
                  <a:schemeClr val="bg1"/>
                </a:solidFill>
              </a:rPr>
              <a:t>Fissare un incontro di follow-up dedicato</a:t>
            </a:r>
            <a:r>
              <a:rPr lang="it-IT" dirty="0">
                <a:solidFill>
                  <a:schemeClr val="bg1"/>
                </a:solidFill>
              </a:rPr>
              <a:t> entro la prossima settimana per un approfondimento tecnico o per rispondere a eventuali domande specifiche.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b="1" dirty="0">
                <a:solidFill>
                  <a:schemeClr val="bg1"/>
                </a:solidFill>
              </a:rPr>
              <a:t>Stabilire un cronoprogramma definitivo</a:t>
            </a:r>
            <a:r>
              <a:rPr lang="it-IT" dirty="0">
                <a:solidFill>
                  <a:schemeClr val="bg1"/>
                </a:solidFill>
              </a:rPr>
              <a:t> e definire i dettagli per la stesura del manuale utente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b="1" dirty="0">
                <a:solidFill>
                  <a:schemeClr val="bg1"/>
                </a:solidFill>
              </a:rPr>
              <a:t>Organizzare una demo tecnica</a:t>
            </a:r>
            <a:r>
              <a:rPr lang="it-IT" dirty="0">
                <a:solidFill>
                  <a:schemeClr val="bg1"/>
                </a:solidFill>
              </a:rPr>
              <a:t> della soluzione per il vostro team, qualora desideriate vederla in azione con un caso d'uso reale.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B87EBC-4B61-F7C4-9BBA-378470D11599}"/>
              </a:ext>
            </a:extLst>
          </p:cNvPr>
          <p:cNvSpPr txBox="1"/>
          <p:nvPr/>
        </p:nvSpPr>
        <p:spPr>
          <a:xfrm>
            <a:off x="150494" y="5048127"/>
            <a:ext cx="88064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Siamo pronti ad avviare la fase di implementazione non appena avremo il vostro prezioso feedback e la vostra approvazione, garantendovi un supporto costante e professionale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31D2C8-ECBA-ECCE-BC21-88F2E5E23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1" y="4324151"/>
            <a:ext cx="446977" cy="44697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818155C-7DDA-6063-1490-5D3754171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5" y="3575618"/>
            <a:ext cx="313651" cy="31365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BE829E7-FC14-3A2C-D822-04B6B9636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693761"/>
            <a:ext cx="313651" cy="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726AF-39AF-AA98-1FF8-0E737163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140990F0-C713-0FD3-0CD7-CBF09BF2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89" y="529937"/>
            <a:ext cx="3242502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Sommario Esecutivo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A71981DB-F7FA-A6A2-1F35-2FFA47F78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89" y="1561703"/>
            <a:ext cx="3002539" cy="406330"/>
          </a:xfrm>
        </p:spPr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bg1"/>
                </a:solidFill>
              </a:rPr>
              <a:t>Obiettivo del Progetto: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83145C1-422A-F353-D44E-6F69213DDC3D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testo 16">
            <a:extLst>
              <a:ext uri="{FF2B5EF4-FFF2-40B4-BE49-F238E27FC236}">
                <a16:creationId xmlns:a16="http://schemas.microsoft.com/office/drawing/2014/main" id="{5F3CC1A2-90FD-058D-1229-27234377A962}"/>
              </a:ext>
            </a:extLst>
          </p:cNvPr>
          <p:cNvSpPr txBox="1">
            <a:spLocks/>
          </p:cNvSpPr>
          <p:nvPr/>
        </p:nvSpPr>
        <p:spPr>
          <a:xfrm>
            <a:off x="1212704" y="1955566"/>
            <a:ext cx="5905961" cy="1467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Dotare la Compagnia Theta di un'infrastruttura di rete resiliente e all'avanguardia, per </a:t>
            </a:r>
            <a:r>
              <a:rPr lang="it-IT" sz="1800" b="1" dirty="0">
                <a:solidFill>
                  <a:srgbClr val="5CE2DF"/>
                </a:solidFill>
              </a:rPr>
              <a:t>proteggere i dati</a:t>
            </a:r>
            <a:r>
              <a:rPr lang="it-IT" sz="1800" dirty="0">
                <a:solidFill>
                  <a:schemeClr val="bg1"/>
                </a:solidFill>
              </a:rPr>
              <a:t> critici, supportare la crescita e adattarsi alle future sfide tecnologiche.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F1DC0C70-14BE-98AA-668E-2DDCED066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2" y="2038551"/>
            <a:ext cx="317461" cy="31746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460A404-987A-3BB1-91C7-9A704EBD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2" y="2614313"/>
            <a:ext cx="317461" cy="317461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4DED1F7-DCD3-657F-977B-C47424C0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17" y="2486079"/>
            <a:ext cx="203161" cy="20316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8D8DD15-35AE-477E-9565-FF422D4A4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3" y="3843864"/>
            <a:ext cx="337556" cy="337556"/>
          </a:xfrm>
          <a:prstGeom prst="rect">
            <a:avLst/>
          </a:prstGeom>
        </p:spPr>
      </p:pic>
      <p:sp>
        <p:nvSpPr>
          <p:cNvPr id="31" name="Segnaposto testo 16">
            <a:extLst>
              <a:ext uri="{FF2B5EF4-FFF2-40B4-BE49-F238E27FC236}">
                <a16:creationId xmlns:a16="http://schemas.microsoft.com/office/drawing/2014/main" id="{9855ADA8-927E-440B-4A33-F7E9A5A9C856}"/>
              </a:ext>
            </a:extLst>
          </p:cNvPr>
          <p:cNvSpPr txBox="1">
            <a:spLocks/>
          </p:cNvSpPr>
          <p:nvPr/>
        </p:nvSpPr>
        <p:spPr>
          <a:xfrm>
            <a:off x="311189" y="3326324"/>
            <a:ext cx="3002539" cy="406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Scopo: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3" name="Segnaposto testo 16">
            <a:extLst>
              <a:ext uri="{FF2B5EF4-FFF2-40B4-BE49-F238E27FC236}">
                <a16:creationId xmlns:a16="http://schemas.microsoft.com/office/drawing/2014/main" id="{B56C2C04-66A5-1E1D-7DC9-583AE729B730}"/>
              </a:ext>
            </a:extLst>
          </p:cNvPr>
          <p:cNvSpPr txBox="1">
            <a:spLocks/>
          </p:cNvSpPr>
          <p:nvPr/>
        </p:nvSpPr>
        <p:spPr>
          <a:xfrm>
            <a:off x="1357907" y="3848857"/>
            <a:ext cx="3911641" cy="34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Supportare 120 postazioni utente</a:t>
            </a:r>
          </a:p>
        </p:txBody>
      </p:sp>
      <p:sp>
        <p:nvSpPr>
          <p:cNvPr id="34" name="Segnaposto testo 16">
            <a:extLst>
              <a:ext uri="{FF2B5EF4-FFF2-40B4-BE49-F238E27FC236}">
                <a16:creationId xmlns:a16="http://schemas.microsoft.com/office/drawing/2014/main" id="{437B36FA-9B7C-C8B9-9160-1C50A2D062D7}"/>
              </a:ext>
            </a:extLst>
          </p:cNvPr>
          <p:cNvSpPr txBox="1">
            <a:spLocks/>
          </p:cNvSpPr>
          <p:nvPr/>
        </p:nvSpPr>
        <p:spPr>
          <a:xfrm>
            <a:off x="1357907" y="4307378"/>
            <a:ext cx="5065032" cy="478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300" dirty="0">
                <a:solidFill>
                  <a:schemeClr val="bg1"/>
                </a:solidFill>
              </a:rPr>
              <a:t>Progettare</a:t>
            </a:r>
            <a:r>
              <a:rPr lang="it-IT" dirty="0">
                <a:solidFill>
                  <a:schemeClr val="bg1"/>
                </a:solidFill>
              </a:rPr>
              <a:t> e configurare i sei piani dell’immobile</a:t>
            </a:r>
          </a:p>
        </p:txBody>
      </p:sp>
      <p:sp>
        <p:nvSpPr>
          <p:cNvPr id="35" name="Segnaposto testo 16">
            <a:extLst>
              <a:ext uri="{FF2B5EF4-FFF2-40B4-BE49-F238E27FC236}">
                <a16:creationId xmlns:a16="http://schemas.microsoft.com/office/drawing/2014/main" id="{0D520E28-003F-82E0-6E98-47B876C07533}"/>
              </a:ext>
            </a:extLst>
          </p:cNvPr>
          <p:cNvSpPr txBox="1">
            <a:spLocks/>
          </p:cNvSpPr>
          <p:nvPr/>
        </p:nvSpPr>
        <p:spPr>
          <a:xfrm>
            <a:off x="1373493" y="4752110"/>
            <a:ext cx="5257263" cy="478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300" dirty="0">
                <a:solidFill>
                  <a:schemeClr val="bg1"/>
                </a:solidFill>
              </a:rPr>
              <a:t>Garantire</a:t>
            </a:r>
            <a:r>
              <a:rPr lang="it-IT" dirty="0">
                <a:solidFill>
                  <a:schemeClr val="bg1"/>
                </a:solidFill>
              </a:rPr>
              <a:t> la massima sicurezza e protezione dei dati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DFAF35D0-3661-4D11-C460-52608BE3B2C9}"/>
              </a:ext>
            </a:extLst>
          </p:cNvPr>
          <p:cNvSpPr/>
          <p:nvPr/>
        </p:nvSpPr>
        <p:spPr>
          <a:xfrm>
            <a:off x="754698" y="3948746"/>
            <a:ext cx="93517" cy="107988"/>
          </a:xfrm>
          <a:prstGeom prst="ellipse">
            <a:avLst/>
          </a:prstGeom>
          <a:solidFill>
            <a:srgbClr val="5CE2DF"/>
          </a:solidFill>
          <a:ln>
            <a:solidFill>
              <a:srgbClr val="5CE2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CE2DF"/>
              </a:solidFill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E2DC1423-5739-AF3C-DF65-AA662046D75C}"/>
              </a:ext>
            </a:extLst>
          </p:cNvPr>
          <p:cNvSpPr/>
          <p:nvPr/>
        </p:nvSpPr>
        <p:spPr>
          <a:xfrm>
            <a:off x="752442" y="4386567"/>
            <a:ext cx="93517" cy="107988"/>
          </a:xfrm>
          <a:prstGeom prst="ellipse">
            <a:avLst/>
          </a:prstGeom>
          <a:solidFill>
            <a:srgbClr val="5CE2DF"/>
          </a:solidFill>
          <a:ln>
            <a:solidFill>
              <a:srgbClr val="5CE2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CE2DF"/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82EF4CD-30F7-E147-7C0C-C35C9BAE3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5" y="4270315"/>
            <a:ext cx="340491" cy="340491"/>
          </a:xfrm>
          <a:prstGeom prst="rect">
            <a:avLst/>
          </a:prstGeom>
        </p:spPr>
      </p:pic>
      <p:sp>
        <p:nvSpPr>
          <p:cNvPr id="40" name="Ovale 39">
            <a:extLst>
              <a:ext uri="{FF2B5EF4-FFF2-40B4-BE49-F238E27FC236}">
                <a16:creationId xmlns:a16="http://schemas.microsoft.com/office/drawing/2014/main" id="{74A80BE2-D8CA-2CF1-3720-06D53223673E}"/>
              </a:ext>
            </a:extLst>
          </p:cNvPr>
          <p:cNvSpPr/>
          <p:nvPr/>
        </p:nvSpPr>
        <p:spPr>
          <a:xfrm>
            <a:off x="752441" y="4817353"/>
            <a:ext cx="93517" cy="107988"/>
          </a:xfrm>
          <a:prstGeom prst="ellipse">
            <a:avLst/>
          </a:prstGeom>
          <a:solidFill>
            <a:srgbClr val="5CE2DF"/>
          </a:solidFill>
          <a:ln>
            <a:solidFill>
              <a:srgbClr val="5CE2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5CE2DF"/>
              </a:solidFill>
            </a:endParaRP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FB0A8BCD-3596-A7AC-22D4-FB0E0D2C3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" y="4709279"/>
            <a:ext cx="337557" cy="337557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4E3A6E1A-F99E-06DA-56ED-273DE4387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33293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2C75F-F03B-AC22-99A0-529D3657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5">
            <a:extLst>
              <a:ext uri="{FF2B5EF4-FFF2-40B4-BE49-F238E27FC236}">
                <a16:creationId xmlns:a16="http://schemas.microsoft.com/office/drawing/2014/main" id="{A0BFD084-4C78-2AD7-4DC5-F41825405AC4}"/>
              </a:ext>
            </a:extLst>
          </p:cNvPr>
          <p:cNvSpPr txBox="1">
            <a:spLocks/>
          </p:cNvSpPr>
          <p:nvPr/>
        </p:nvSpPr>
        <p:spPr>
          <a:xfrm>
            <a:off x="290406" y="473823"/>
            <a:ext cx="7461211" cy="768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Approccio Strategico e Visione architetturale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8AFA29-9621-F904-862F-2BA9DD652452}"/>
              </a:ext>
            </a:extLst>
          </p:cNvPr>
          <p:cNvSpPr/>
          <p:nvPr/>
        </p:nvSpPr>
        <p:spPr>
          <a:xfrm flipV="1">
            <a:off x="415636" y="1197032"/>
            <a:ext cx="7886700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E13BDE6-D6EF-22CB-8819-AEC33E3B31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7363" y="1643896"/>
            <a:ext cx="7689273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Architettura basata sulla Segregazione Dati: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L'architettura è stata definita per segregare i dati in base alla loro criticità su un'infrastruttura di rete a più livelli, garantendo una protezione modulare e rafforzata.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Piani ad Alto Rischio e Legati ai Dati</a:t>
            </a:r>
            <a:endParaRPr lang="it-IT" altLang="it-IT" sz="16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Identificazione dei Piani con Dati Sensibili: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Piano Terra: IT e Infrastruttura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Primo Piano: Risorse Umane e Legale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Secondo Piano: Commerciale e Marketing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Terzo Piano: Produzione e Logistica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Quarto Piano: Ricerca e Sviluppo (R&amp;S)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CE2DF"/>
              </a:buClr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Quinto Piano: Amministrazione, Finanza e Controllo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Ogni piano è stato analizzato per definire i livelli di rischio e i requisiti di sicurezza specifici.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9C768E-A90C-09D9-2BF3-A82572F32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3132321"/>
            <a:ext cx="304762" cy="3047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B128816-7A34-7BB4-BDC7-579BAEA14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727075"/>
            <a:ext cx="255115" cy="2551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1AEC993-7B15-E7F1-76B8-03B955B90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1661198"/>
            <a:ext cx="304762" cy="30476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661F7CF-14D7-6614-07AD-2A2783B08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147065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5ED730-1131-AC2E-84E3-A1B2C712D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16ABB9A0-D527-F4AB-35C0-8A8DF010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89" y="529937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Principi Fondamentali della Sicurezza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37D3623-B54C-EF40-85C1-43687DA64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89" y="1442748"/>
            <a:ext cx="8645775" cy="1337361"/>
          </a:xfrm>
        </p:spPr>
        <p:txBody>
          <a:bodyPr>
            <a:norm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Obiettivo: Illustrare le strategie chiave adottate per garantire la robustezza e l'integrità dell'infrastruttura di rete, con particolare attenzione alla protezione dei dati sensibili e alla prevenzione delle minacce.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A58E63E-AC5A-63AC-AB5F-71FAF877EAC9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FE98A7-05E6-671C-684D-0E266E56BF58}"/>
              </a:ext>
            </a:extLst>
          </p:cNvPr>
          <p:cNvSpPr txBox="1"/>
          <p:nvPr/>
        </p:nvSpPr>
        <p:spPr>
          <a:xfrm>
            <a:off x="488938" y="2441555"/>
            <a:ext cx="3700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Segregazione &amp; Controllo Accessi</a:t>
            </a:r>
            <a:endParaRPr lang="it-IT" sz="2000" dirty="0">
              <a:solidFill>
                <a:schemeClr val="bg1"/>
              </a:solidFill>
            </a:endParaRPr>
          </a:p>
          <a:p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40BDF3-1E28-71A1-A330-78923A9E208D}"/>
              </a:ext>
            </a:extLst>
          </p:cNvPr>
          <p:cNvSpPr txBox="1"/>
          <p:nvPr/>
        </p:nvSpPr>
        <p:spPr>
          <a:xfrm>
            <a:off x="4863780" y="2441555"/>
            <a:ext cx="37980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Monitoraggio</a:t>
            </a:r>
            <a:r>
              <a:rPr lang="it-IT" b="1" dirty="0">
                <a:solidFill>
                  <a:schemeClr val="bg1"/>
                </a:solidFill>
              </a:rPr>
              <a:t> e Protezione Avanzata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08EE3D-252F-A7A3-3847-32E82EB2F1EE}"/>
              </a:ext>
            </a:extLst>
          </p:cNvPr>
          <p:cNvSpPr txBox="1"/>
          <p:nvPr/>
        </p:nvSpPr>
        <p:spPr>
          <a:xfrm>
            <a:off x="4749749" y="3061004"/>
            <a:ext cx="350334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rgbClr val="5CE2DF"/>
              </a:buClr>
              <a:buFont typeface="Calibri" panose="020F050202020403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</a:rPr>
              <a:t>Sistema IDS/IPS Integrato:</a:t>
            </a:r>
            <a:r>
              <a:rPr lang="it-IT" sz="1400" dirty="0">
                <a:solidFill>
                  <a:schemeClr val="bg1"/>
                </a:solidFill>
              </a:rPr>
              <a:t> Monitoraggio continuo del traffico di rete e prevenzione proattiva delle minacce su più livelli dell'architettura.</a:t>
            </a:r>
          </a:p>
          <a:p>
            <a:pPr marL="742950" lvl="1" indent="-285750">
              <a:buClr>
                <a:srgbClr val="5CE2DF"/>
              </a:buClr>
              <a:buFont typeface="Calibri" panose="020F050202020403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pPr marL="742950" lvl="1" indent="-285750">
              <a:buClr>
                <a:srgbClr val="5CE2DF"/>
              </a:buClr>
              <a:buFont typeface="Calibri" panose="020F0502020204030204" pitchFamily="34" charset="0"/>
              <a:buChar char="•"/>
            </a:pPr>
            <a:r>
              <a:rPr lang="it-IT" sz="1400" b="1" dirty="0">
                <a:solidFill>
                  <a:schemeClr val="bg1"/>
                </a:solidFill>
              </a:rPr>
              <a:t>DMZ (Zona Demilitarizzata) per Servizi Esposti:</a:t>
            </a:r>
            <a:r>
              <a:rPr lang="it-IT" sz="1400" dirty="0">
                <a:solidFill>
                  <a:schemeClr val="bg1"/>
                </a:solidFill>
              </a:rPr>
              <a:t> Isolamento sicuro delle risorse accessibili dall'esterno (es. Web Server), minimizzando la superficie di attacco.</a:t>
            </a:r>
          </a:p>
          <a:p>
            <a:br>
              <a:rPr lang="it-IT" dirty="0"/>
            </a:b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E5D80A-1586-8207-D17F-50D3721599C1}"/>
              </a:ext>
            </a:extLst>
          </p:cNvPr>
          <p:cNvSpPr txBox="1"/>
          <p:nvPr/>
        </p:nvSpPr>
        <p:spPr>
          <a:xfrm>
            <a:off x="1327676" y="3061004"/>
            <a:ext cx="3013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CE2DF"/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Segregazione di Rete (VLAN): Isolamento logico dei dipartimenti e dei dati sensibili, prevenendo la diffusione laterale di eventuali compromissioni.</a:t>
            </a:r>
          </a:p>
          <a:p>
            <a:pPr marL="285750" indent="-285750">
              <a:buClr>
                <a:srgbClr val="5CE2DF"/>
              </a:buClr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5CE2DF"/>
              </a:buClr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</a:rPr>
              <a:t>Firewall Dedicati (Perimetrali e Interni): Controlli di accesso granulari e rafforzati, implementati sia al perimetro della rete sia all'interno, a livello di ciascun piano.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EFE4A0E-80C3-D1A2-2EE6-66D8DBE2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" y="2435167"/>
            <a:ext cx="406349" cy="40634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F2DA825-30D8-5EDE-53E6-E95076F33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93" y="2424307"/>
            <a:ext cx="304762" cy="30476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18236EF-E71D-DB9B-1722-C3FDB2032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8" y="2984268"/>
            <a:ext cx="415290" cy="41529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CAEE676-0F82-0868-0A8E-2292A7DE1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99" y="4285562"/>
            <a:ext cx="316977" cy="31697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43296FB-343B-ABF7-ED81-4E75B5E16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99" y="4248660"/>
            <a:ext cx="390779" cy="39077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7E4F5700-9926-A3F8-489E-ED691DAB3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2" y="3004989"/>
            <a:ext cx="406350" cy="40635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C3FD6BCF-789E-7AFA-26A9-4A5277971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82906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F7039-905F-9154-038C-D15510DAA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E78F7057-93ED-7086-8005-B92ED109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2" y="496683"/>
            <a:ext cx="6230909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 Totale Progetto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CE9786E-7630-D8E3-E806-A9E9EBCCA20F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65D54B3A-BC00-17CF-226D-2884BAA2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727682"/>
              </p:ext>
            </p:extLst>
          </p:nvPr>
        </p:nvGraphicFramePr>
        <p:xfrm>
          <a:off x="243840" y="1899233"/>
          <a:ext cx="5467041" cy="4113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olo 15">
            <a:extLst>
              <a:ext uri="{FF2B5EF4-FFF2-40B4-BE49-F238E27FC236}">
                <a16:creationId xmlns:a16="http://schemas.microsoft.com/office/drawing/2014/main" id="{9A5139C4-0564-DADF-CF0A-133A17AF6F0B}"/>
              </a:ext>
            </a:extLst>
          </p:cNvPr>
          <p:cNvSpPr txBox="1">
            <a:spLocks/>
          </p:cNvSpPr>
          <p:nvPr/>
        </p:nvSpPr>
        <p:spPr>
          <a:xfrm>
            <a:off x="415636" y="1194250"/>
            <a:ext cx="4786559" cy="768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budget complessivo è stato allocato strategicamente per coprire tutte le fasi e i componenti necessari all'implementazione dell'infrastruttura di sicurezza.</a:t>
            </a:r>
            <a:endParaRPr lang="it-I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olo 15">
            <a:extLst>
              <a:ext uri="{FF2B5EF4-FFF2-40B4-BE49-F238E27FC236}">
                <a16:creationId xmlns:a16="http://schemas.microsoft.com/office/drawing/2014/main" id="{7A66849D-5EBE-A363-80DD-5D1DB30F0478}"/>
              </a:ext>
            </a:extLst>
          </p:cNvPr>
          <p:cNvSpPr txBox="1">
            <a:spLocks/>
          </p:cNvSpPr>
          <p:nvPr/>
        </p:nvSpPr>
        <p:spPr>
          <a:xfrm>
            <a:off x="4190106" y="1845893"/>
            <a:ext cx="5021338" cy="40195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>
                <a:solidFill>
                  <a:schemeClr val="bg1"/>
                </a:solidFill>
                <a:latin typeface="+mn-lt"/>
              </a:rPr>
              <a:t>Ripartizione Dettagliata dei Costi:</a:t>
            </a:r>
          </a:p>
          <a:p>
            <a:endParaRPr lang="it-IT" sz="2400" b="1" dirty="0">
              <a:solidFill>
                <a:schemeClr val="bg1"/>
              </a:solidFill>
              <a:latin typeface="+mn-lt"/>
            </a:endParaRPr>
          </a:p>
          <a:p>
            <a:pPr>
              <a:buClr>
                <a:srgbClr val="49EBE9"/>
              </a:buClr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Materiali (€ 96.315,14):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Questa voce rappresenta la componente più significativa, includendo l'acquisto di hardware, licenze software essenziali e gli elementi fisici dell'infrastruttura.</a:t>
            </a:r>
          </a:p>
          <a:p>
            <a:pPr>
              <a:buClr>
                <a:srgbClr val="49EBE9"/>
              </a:buClr>
            </a:pPr>
            <a:endParaRPr lang="it-I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9EBE9"/>
              </a:buClr>
            </a:pPr>
            <a:endParaRPr lang="it-IT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9EBE9"/>
              </a:buClr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Manodopera (€ 45.180):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Copre le ore lavorative necessarie per l'installazione fisica, la configurazione iniziale e l'integrazione di tutti i sistemi di sicurezza.</a:t>
            </a:r>
          </a:p>
          <a:p>
            <a:pPr>
              <a:buClr>
                <a:srgbClr val="49EBE9"/>
              </a:buClr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Sviluppo Software (€ 3.900)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eventuali costi per lo sviluppo o la personalizzazione di script e l'ottimizzazione del Web Server per test specifici.</a:t>
            </a:r>
          </a:p>
          <a:p>
            <a:pPr>
              <a:buClr>
                <a:srgbClr val="49EBE9"/>
              </a:buClr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(€ 1.550):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Allocato per le attività di verifica, test di vulnerabilità (VAPT) e simulazioni di attacco per assicurare la robustezza del sistema.</a:t>
            </a:r>
          </a:p>
          <a:p>
            <a:pPr>
              <a:buClr>
                <a:srgbClr val="49EBE9"/>
              </a:buClr>
            </a:pPr>
            <a:r>
              <a:rPr lang="it-I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Verifiche (€ 225): </a:t>
            </a:r>
            <a:r>
              <a:rPr lang="it-I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Costi relativi alle ispezioni e alle verifiche finali della conformità del sistema rispetto ai requisiti e agli standard stabiliti.</a:t>
            </a:r>
          </a:p>
          <a:p>
            <a:endParaRPr lang="it-IT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451A73F-F3E9-3008-32D8-5059DA580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42" y="3518589"/>
            <a:ext cx="377963" cy="37796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5DC910-F230-8A15-1AD3-39178B29E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00" y="5261761"/>
            <a:ext cx="276250" cy="2762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AD7372D-10D3-F7C1-4F3C-2193DFB85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41" y="4597786"/>
            <a:ext cx="377963" cy="3779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9F47F18-D95D-F2D2-4A97-7D560329A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E16EEF-5DDD-6011-0BBC-811F9AB3F92F}"/>
              </a:ext>
            </a:extLst>
          </p:cNvPr>
          <p:cNvSpPr txBox="1"/>
          <p:nvPr/>
        </p:nvSpPr>
        <p:spPr>
          <a:xfrm>
            <a:off x="4221349" y="5697012"/>
            <a:ext cx="352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TOTALE STIMATO:142.170,14</a:t>
            </a:r>
            <a:r>
              <a:rPr lang="it-IT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€ </a:t>
            </a:r>
            <a:endParaRPr lang="it-I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8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A4C95-C7B8-1D94-E70E-623B301D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9197C214-BBE7-4DC2-3FFA-9D5EB6FE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Rete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49C76F-EE3D-3EE6-7F12-45209CB3AB78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334267-A5AA-1EB7-6FE6-CB6FFF3EA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8" name="Bolla: nuvola 17">
            <a:extLst>
              <a:ext uri="{FF2B5EF4-FFF2-40B4-BE49-F238E27FC236}">
                <a16:creationId xmlns:a16="http://schemas.microsoft.com/office/drawing/2014/main" id="{91F9BBF7-5BBD-E8DE-2F2F-DE6C87A0761B}"/>
              </a:ext>
            </a:extLst>
          </p:cNvPr>
          <p:cNvSpPr/>
          <p:nvPr/>
        </p:nvSpPr>
        <p:spPr>
          <a:xfrm>
            <a:off x="3775410" y="1356771"/>
            <a:ext cx="1593180" cy="710516"/>
          </a:xfrm>
          <a:prstGeom prst="cloudCallout">
            <a:avLst>
              <a:gd name="adj1" fmla="val -35570"/>
              <a:gd name="adj2" fmla="val 34554"/>
            </a:avLst>
          </a:prstGeom>
          <a:gradFill>
            <a:gsLst>
              <a:gs pos="0">
                <a:srgbClr val="313640"/>
              </a:gs>
              <a:gs pos="88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solidFill>
              <a:srgbClr val="31364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Internet</a:t>
            </a:r>
          </a:p>
        </p:txBody>
      </p:sp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375EB7CB-E5FA-B19E-8E58-2C41C3A77AAE}"/>
              </a:ext>
            </a:extLst>
          </p:cNvPr>
          <p:cNvSpPr/>
          <p:nvPr/>
        </p:nvSpPr>
        <p:spPr>
          <a:xfrm>
            <a:off x="4461702" y="2158447"/>
            <a:ext cx="220596" cy="550157"/>
          </a:xfrm>
          <a:prstGeom prst="downArrow">
            <a:avLst/>
          </a:prstGeom>
          <a:solidFill>
            <a:srgbClr val="49EBE9"/>
          </a:solidFill>
          <a:ln>
            <a:solidFill>
              <a:srgbClr val="5CE2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FB2D5CF-44CA-9D2B-DAD5-D4DD49E06CE6}"/>
              </a:ext>
            </a:extLst>
          </p:cNvPr>
          <p:cNvSpPr/>
          <p:nvPr/>
        </p:nvSpPr>
        <p:spPr>
          <a:xfrm>
            <a:off x="4009767" y="2708604"/>
            <a:ext cx="1124465" cy="550157"/>
          </a:xfrm>
          <a:prstGeom prst="roundRect">
            <a:avLst/>
          </a:prstGeom>
          <a:gradFill>
            <a:gsLst>
              <a:gs pos="0">
                <a:srgbClr val="313640"/>
              </a:gs>
              <a:gs pos="88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Firewall perimetrale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CE65E4E-2DC2-0AAD-7BEF-9CB27CBC8762}"/>
              </a:ext>
            </a:extLst>
          </p:cNvPr>
          <p:cNvCxnSpPr/>
          <p:nvPr/>
        </p:nvCxnSpPr>
        <p:spPr>
          <a:xfrm>
            <a:off x="4461702" y="3258761"/>
            <a:ext cx="0" cy="165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25C0C16-04D4-0D84-2F8D-558C0AE76507}"/>
              </a:ext>
            </a:extLst>
          </p:cNvPr>
          <p:cNvCxnSpPr/>
          <p:nvPr/>
        </p:nvCxnSpPr>
        <p:spPr>
          <a:xfrm>
            <a:off x="4682298" y="3258761"/>
            <a:ext cx="0" cy="165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3A2D736-5403-32ED-8B92-E88315C38CBB}"/>
              </a:ext>
            </a:extLst>
          </p:cNvPr>
          <p:cNvSpPr/>
          <p:nvPr/>
        </p:nvSpPr>
        <p:spPr>
          <a:xfrm>
            <a:off x="4009766" y="3599240"/>
            <a:ext cx="1124465" cy="550157"/>
          </a:xfrm>
          <a:prstGeom prst="roundRect">
            <a:avLst/>
          </a:prstGeom>
          <a:gradFill>
            <a:gsLst>
              <a:gs pos="0">
                <a:srgbClr val="313640"/>
              </a:gs>
              <a:gs pos="88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Zona DMZ</a:t>
            </a:r>
          </a:p>
        </p:txBody>
      </p:sp>
      <p:graphicFrame>
        <p:nvGraphicFramePr>
          <p:cNvPr id="33" name="Tabella 32">
            <a:extLst>
              <a:ext uri="{FF2B5EF4-FFF2-40B4-BE49-F238E27FC236}">
                <a16:creationId xmlns:a16="http://schemas.microsoft.com/office/drawing/2014/main" id="{7B9EBB24-EC06-13C4-E944-66B0C196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34157"/>
              </p:ext>
            </p:extLst>
          </p:nvPr>
        </p:nvGraphicFramePr>
        <p:xfrm>
          <a:off x="553767" y="1603626"/>
          <a:ext cx="225141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10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5280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Piano 5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Divisione operativa, ufficio legale, </a:t>
                      </a:r>
                    </a:p>
                    <a:p>
                      <a:r>
                        <a:rPr lang="it-IT" dirty="0"/>
                        <a:t>Direzione generale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graphicFrame>
        <p:nvGraphicFramePr>
          <p:cNvPr id="35" name="Tabella 34">
            <a:extLst>
              <a:ext uri="{FF2B5EF4-FFF2-40B4-BE49-F238E27FC236}">
                <a16:creationId xmlns:a16="http://schemas.microsoft.com/office/drawing/2014/main" id="{8CCCD722-FA7F-B9F5-93BF-128032EC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60426"/>
              </p:ext>
            </p:extLst>
          </p:nvPr>
        </p:nvGraphicFramePr>
        <p:xfrm>
          <a:off x="554031" y="3356855"/>
          <a:ext cx="225141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10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5280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Piano 4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Ingegneria di prodotto,</a:t>
                      </a:r>
                    </a:p>
                    <a:p>
                      <a:r>
                        <a:rPr lang="it-IT" dirty="0"/>
                        <a:t>Sviluppo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graphicFrame>
        <p:nvGraphicFramePr>
          <p:cNvPr id="36" name="Tabella 35">
            <a:extLst>
              <a:ext uri="{FF2B5EF4-FFF2-40B4-BE49-F238E27FC236}">
                <a16:creationId xmlns:a16="http://schemas.microsoft.com/office/drawing/2014/main" id="{7F1879C6-4FDB-F30A-A59D-6D28B0B3B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34837"/>
              </p:ext>
            </p:extLst>
          </p:nvPr>
        </p:nvGraphicFramePr>
        <p:xfrm>
          <a:off x="554031" y="4860390"/>
          <a:ext cx="225141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10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30124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Piano 3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Ricerca e sviluppo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graphicFrame>
        <p:nvGraphicFramePr>
          <p:cNvPr id="37" name="Tabella 36">
            <a:extLst>
              <a:ext uri="{FF2B5EF4-FFF2-40B4-BE49-F238E27FC236}">
                <a16:creationId xmlns:a16="http://schemas.microsoft.com/office/drawing/2014/main" id="{0D8D8938-522A-43A8-7E97-6178D3EF0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70901"/>
              </p:ext>
            </p:extLst>
          </p:nvPr>
        </p:nvGraphicFramePr>
        <p:xfrm>
          <a:off x="6261175" y="1603626"/>
          <a:ext cx="2251410" cy="1280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10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5280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Piano 2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Finanza, Amministrazione,</a:t>
                      </a:r>
                    </a:p>
                    <a:p>
                      <a:r>
                        <a:rPr lang="it-IT" dirty="0"/>
                        <a:t>Controllo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graphicFrame>
        <p:nvGraphicFramePr>
          <p:cNvPr id="38" name="Tabella 37">
            <a:extLst>
              <a:ext uri="{FF2B5EF4-FFF2-40B4-BE49-F238E27FC236}">
                <a16:creationId xmlns:a16="http://schemas.microsoft.com/office/drawing/2014/main" id="{BE4B25FB-AA33-E057-7E89-6C3071933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8414"/>
              </p:ext>
            </p:extLst>
          </p:nvPr>
        </p:nvGraphicFramePr>
        <p:xfrm>
          <a:off x="6338556" y="3333386"/>
          <a:ext cx="2251410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1410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52808">
                <a:tc>
                  <a:txBody>
                    <a:bodyPr/>
                    <a:lstStyle/>
                    <a:p>
                      <a:pPr algn="ctr"/>
                      <a:r>
                        <a:rPr lang="it-IT" u="sng" dirty="0"/>
                        <a:t>Piano 1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Ufficio marketing,</a:t>
                      </a:r>
                    </a:p>
                    <a:p>
                      <a:r>
                        <a:rPr lang="it-IT" dirty="0"/>
                        <a:t>Ufficio commerciale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graphicFrame>
        <p:nvGraphicFramePr>
          <p:cNvPr id="39" name="Tabella 38">
            <a:extLst>
              <a:ext uri="{FF2B5EF4-FFF2-40B4-BE49-F238E27FC236}">
                <a16:creationId xmlns:a16="http://schemas.microsoft.com/office/drawing/2014/main" id="{ABAF6F69-1F89-91D0-E800-E9C7A0392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13825"/>
              </p:ext>
            </p:extLst>
          </p:nvPr>
        </p:nvGraphicFramePr>
        <p:xfrm>
          <a:off x="6352530" y="4799395"/>
          <a:ext cx="2220982" cy="12822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0982">
                  <a:extLst>
                    <a:ext uri="{9D8B030D-6E8A-4147-A177-3AD203B41FA5}">
                      <a16:colId xmlns:a16="http://schemas.microsoft.com/office/drawing/2014/main" val="787561651"/>
                    </a:ext>
                  </a:extLst>
                </a:gridCol>
              </a:tblGrid>
              <a:tr h="367821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Piano Terra</a:t>
                      </a:r>
                    </a:p>
                  </a:txBody>
                  <a:tcPr>
                    <a:solidFill>
                      <a:srgbClr val="3136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3079"/>
                  </a:ext>
                </a:extLst>
              </a:tr>
              <a:tr h="357709">
                <a:tc>
                  <a:txBody>
                    <a:bodyPr/>
                    <a:lstStyle/>
                    <a:p>
                      <a:r>
                        <a:rPr lang="it-IT" dirty="0"/>
                        <a:t>Risorse umane,</a:t>
                      </a:r>
                    </a:p>
                    <a:p>
                      <a:r>
                        <a:rPr lang="it-IT" dirty="0"/>
                        <a:t>Reparto </a:t>
                      </a:r>
                      <a:r>
                        <a:rPr lang="it-IT" dirty="0" err="1"/>
                        <a:t>it</a:t>
                      </a:r>
                      <a:endParaRPr lang="it-IT" dirty="0"/>
                    </a:p>
                    <a:p>
                      <a:r>
                        <a:rPr lang="it-IT" dirty="0"/>
                        <a:t>Reception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54508"/>
                  </a:ext>
                </a:extLst>
              </a:tr>
            </a:tbl>
          </a:graphicData>
        </a:graphic>
      </p:graphicFrame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AD1108A-1B41-6929-A530-D67EFC66B708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2805177" y="2243706"/>
            <a:ext cx="1392269" cy="270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D32BA73-2407-7A7E-8BF6-EAC931C5C8DF}"/>
              </a:ext>
            </a:extLst>
          </p:cNvPr>
          <p:cNvCxnSpPr>
            <a:cxnSpLocks/>
            <a:stCxn id="28" idx="1"/>
            <a:endCxn id="35" idx="3"/>
          </p:cNvCxnSpPr>
          <p:nvPr/>
        </p:nvCxnSpPr>
        <p:spPr>
          <a:xfrm flipH="1" flipV="1">
            <a:off x="2805441" y="3996935"/>
            <a:ext cx="1204324" cy="122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71D1D63-889D-F090-8843-03B573AF4CC9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2805441" y="5226150"/>
            <a:ext cx="1204324" cy="1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F15B92CC-F248-27B7-2E5A-054976D78AF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148203" y="5361802"/>
            <a:ext cx="1204327" cy="7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89D1D42-0C0F-F248-7FE0-20EC8C402B1D}"/>
              </a:ext>
            </a:extLst>
          </p:cNvPr>
          <p:cNvCxnSpPr>
            <a:cxnSpLocks/>
            <a:stCxn id="28" idx="3"/>
            <a:endCxn id="38" idx="1"/>
          </p:cNvCxnSpPr>
          <p:nvPr/>
        </p:nvCxnSpPr>
        <p:spPr>
          <a:xfrm flipV="1">
            <a:off x="5134230" y="3836306"/>
            <a:ext cx="1204326" cy="138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767ECCE5-CB18-F002-3AAA-93099D022E8B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946554" y="2243706"/>
            <a:ext cx="1314621" cy="267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D3DF1A8-1A97-F7D4-F03D-07962828BE64}"/>
              </a:ext>
            </a:extLst>
          </p:cNvPr>
          <p:cNvSpPr/>
          <p:nvPr/>
        </p:nvSpPr>
        <p:spPr>
          <a:xfrm>
            <a:off x="4009765" y="4951072"/>
            <a:ext cx="1124465" cy="550157"/>
          </a:xfrm>
          <a:prstGeom prst="roundRect">
            <a:avLst/>
          </a:prstGeom>
          <a:gradFill>
            <a:gsLst>
              <a:gs pos="0">
                <a:srgbClr val="313640"/>
              </a:gs>
              <a:gs pos="88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Core Switch</a:t>
            </a: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C72EA03C-E3DE-20FF-EB71-1F24EA91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  <p:extLst>
      <p:ext uri="{BB962C8B-B14F-4D97-AF65-F5344CB8AC3E}">
        <p14:creationId xmlns:p14="http://schemas.microsoft.com/office/powerpoint/2010/main" val="32317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7CB51-8BF0-F954-D70E-82CD0235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0385F35E-7823-F146-FFEF-32FEBC65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2" y="496683"/>
            <a:ext cx="7887827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Architettura della Zona Demilitarizzata (DMZ)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BA7611A-B9DB-08A5-7C34-54EED0C971E3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B5B32B-1620-3E79-C712-23D51B591D5A}"/>
              </a:ext>
            </a:extLst>
          </p:cNvPr>
          <p:cNvSpPr txBox="1"/>
          <p:nvPr/>
        </p:nvSpPr>
        <p:spPr>
          <a:xfrm>
            <a:off x="601412" y="1242751"/>
            <a:ext cx="713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Dettagli sulla configurazione di sicurezza per il perimetro esterno.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426815-5C39-3C3F-654D-023C97367D62}"/>
              </a:ext>
            </a:extLst>
          </p:cNvPr>
          <p:cNvSpPr/>
          <p:nvPr/>
        </p:nvSpPr>
        <p:spPr>
          <a:xfrm>
            <a:off x="1696749" y="1725106"/>
            <a:ext cx="5750501" cy="1703894"/>
          </a:xfrm>
          <a:prstGeom prst="rect">
            <a:avLst/>
          </a:prstGeom>
          <a:noFill/>
          <a:ln w="31750">
            <a:solidFill>
              <a:srgbClr val="49EBE9"/>
            </a:solidFill>
          </a:ln>
          <a:effectLst>
            <a:glow rad="1016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F2C8F97-9F96-8A1F-9133-360A2E25F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3"/>
          <a:stretch>
            <a:fillRect/>
          </a:stretch>
        </p:blipFill>
        <p:spPr>
          <a:xfrm>
            <a:off x="2072733" y="1991212"/>
            <a:ext cx="5185568" cy="11259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0E7B49C-1F71-D8B0-5268-8F7DCCEE1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18" y="5200426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781B7E5-B118-5B11-895D-7808C601C92E}"/>
              </a:ext>
            </a:extLst>
          </p:cNvPr>
          <p:cNvSpPr/>
          <p:nvPr/>
        </p:nvSpPr>
        <p:spPr>
          <a:xfrm>
            <a:off x="311292" y="3646397"/>
            <a:ext cx="2836996" cy="2499195"/>
          </a:xfrm>
          <a:prstGeom prst="rect">
            <a:avLst/>
          </a:prstGeom>
          <a:solidFill>
            <a:srgbClr val="49EBE9">
              <a:alpha val="1000"/>
            </a:srgbClr>
          </a:solidFill>
          <a:ln w="25400">
            <a:solidFill>
              <a:srgbClr val="5CE2DF"/>
            </a:solidFill>
          </a:ln>
          <a:effectLst>
            <a:glow rad="50800">
              <a:srgbClr val="5CE2DF">
                <a:alpha val="41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FBB5FC5-84EE-A99D-77F9-E808F3E1DE8F}"/>
              </a:ext>
            </a:extLst>
          </p:cNvPr>
          <p:cNvSpPr/>
          <p:nvPr/>
        </p:nvSpPr>
        <p:spPr>
          <a:xfrm>
            <a:off x="3491099" y="3646397"/>
            <a:ext cx="2617235" cy="2499195"/>
          </a:xfrm>
          <a:prstGeom prst="rect">
            <a:avLst/>
          </a:prstGeom>
          <a:solidFill>
            <a:srgbClr val="49EBE9">
              <a:alpha val="1000"/>
            </a:srgbClr>
          </a:solidFill>
          <a:ln w="25400">
            <a:solidFill>
              <a:srgbClr val="5CE2DF"/>
            </a:solidFill>
          </a:ln>
          <a:effectLst>
            <a:glow rad="1016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1125C3-64D3-A0F1-C299-250EA0AC401B}"/>
              </a:ext>
            </a:extLst>
          </p:cNvPr>
          <p:cNvSpPr/>
          <p:nvPr/>
        </p:nvSpPr>
        <p:spPr>
          <a:xfrm>
            <a:off x="6451145" y="3646397"/>
            <a:ext cx="2565174" cy="2499195"/>
          </a:xfrm>
          <a:prstGeom prst="rect">
            <a:avLst/>
          </a:prstGeom>
          <a:solidFill>
            <a:srgbClr val="49EBE9">
              <a:alpha val="1000"/>
            </a:srgbClr>
          </a:solidFill>
          <a:ln w="25400">
            <a:solidFill>
              <a:srgbClr val="5CE2DF"/>
            </a:solidFill>
          </a:ln>
          <a:effectLst>
            <a:glow rad="101600">
              <a:srgbClr val="5CE2D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930292-0CBF-A83D-ED6C-EA8B5A6F1D24}"/>
              </a:ext>
            </a:extLst>
          </p:cNvPr>
          <p:cNvSpPr txBox="1"/>
          <p:nvPr/>
        </p:nvSpPr>
        <p:spPr>
          <a:xfrm>
            <a:off x="915647" y="3710861"/>
            <a:ext cx="224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cs typeface="Arial" panose="020B0604020202020204" pitchFamily="34" charset="0"/>
              </a:rPr>
              <a:t>Strategia </a:t>
            </a:r>
          </a:p>
          <a:p>
            <a:r>
              <a:rPr lang="it-IT" b="1" dirty="0">
                <a:solidFill>
                  <a:schemeClr val="bg1"/>
                </a:solidFill>
                <a:cs typeface="Arial" panose="020B0604020202020204" pitchFamily="34" charset="0"/>
              </a:rPr>
              <a:t>‘’Defense in Depth’’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D289E76-E8C2-8457-5F2E-05505C36ABB3}"/>
              </a:ext>
            </a:extLst>
          </p:cNvPr>
          <p:cNvSpPr txBox="1"/>
          <p:nvPr/>
        </p:nvSpPr>
        <p:spPr>
          <a:xfrm>
            <a:off x="3946715" y="3741638"/>
            <a:ext cx="2292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Componenti Chiave DMZ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90D1C64-EB80-22D2-0A7E-0992469C8BAC}"/>
              </a:ext>
            </a:extLst>
          </p:cNvPr>
          <p:cNvSpPr txBox="1"/>
          <p:nvPr/>
        </p:nvSpPr>
        <p:spPr>
          <a:xfrm>
            <a:off x="7001895" y="3710861"/>
            <a:ext cx="2913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Connessione Rete </a:t>
            </a:r>
          </a:p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14D6171-0A7C-EC79-4777-B4C6D8853896}"/>
              </a:ext>
            </a:extLst>
          </p:cNvPr>
          <p:cNvSpPr txBox="1"/>
          <p:nvPr/>
        </p:nvSpPr>
        <p:spPr>
          <a:xfrm>
            <a:off x="311292" y="4566488"/>
            <a:ext cx="30310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Isolamento Completo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Contenimento</a:t>
            </a:r>
            <a:r>
              <a:rPr lang="it-I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Evita propagazione attacchi da Web Server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0C0A42E4-FF5A-91CC-9F10-B548F2C5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9" y="4538706"/>
            <a:ext cx="273572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 Server DVWA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Firewall (Esterno)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IPS (Interno DMZ)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2F12FCF1-5EE4-2E08-A27D-CA7613FB0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145" y="4704988"/>
            <a:ext cx="256517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Punto di Filtraggio Aggiuntivo (IPS)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Router Core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42D280AE-F138-4D70-92D3-563A02066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14" y="3719151"/>
            <a:ext cx="529403" cy="52940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F664A58-C6B1-8D73-E821-D1C114F95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51" y="3776282"/>
            <a:ext cx="330159" cy="33015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8D00C0DB-E5C0-B2FA-609C-020FBAA9C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6" y="3776283"/>
            <a:ext cx="330159" cy="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43FAD-808A-775F-E0B3-982F36D0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>
            <a:extLst>
              <a:ext uri="{FF2B5EF4-FFF2-40B4-BE49-F238E27FC236}">
                <a16:creationId xmlns:a16="http://schemas.microsoft.com/office/drawing/2014/main" id="{26182421-2EFB-46DF-E40D-9673628A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3" y="496683"/>
            <a:ext cx="6027266" cy="768928"/>
          </a:xfrm>
        </p:spPr>
        <p:txBody>
          <a:bodyPr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Posizionamento Strategico IDS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EF7684A-A4B0-6813-0650-883A842B601A}"/>
              </a:ext>
            </a:extLst>
          </p:cNvPr>
          <p:cNvSpPr/>
          <p:nvPr/>
        </p:nvSpPr>
        <p:spPr>
          <a:xfrm>
            <a:off x="415636" y="1219892"/>
            <a:ext cx="4249882" cy="45719"/>
          </a:xfrm>
          <a:prstGeom prst="rect">
            <a:avLst/>
          </a:prstGeom>
          <a:solidFill>
            <a:srgbClr val="5CE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7F3289-B701-50C7-6E23-F87511518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17" y="5343604"/>
            <a:ext cx="1160891" cy="1160891"/>
          </a:xfrm>
          <a:prstGeom prst="rect">
            <a:avLst/>
          </a:prstGeom>
          <a:noFill/>
          <a:ln>
            <a:noFill/>
          </a:ln>
          <a:effectLst>
            <a:outerShdw dist="38100" sx="127000" sy="127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DA78CB-3969-2E37-20FD-6B7E1D75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2"/>
          <a:stretch>
            <a:fillRect/>
          </a:stretch>
        </p:blipFill>
        <p:spPr>
          <a:xfrm>
            <a:off x="5843618" y="1293551"/>
            <a:ext cx="2863561" cy="4120459"/>
          </a:xfrm>
          <a:prstGeom prst="rect">
            <a:avLst/>
          </a:prstGeom>
          <a:effectLst>
            <a:glow rad="25400">
              <a:schemeClr val="accent5">
                <a:satMod val="175000"/>
                <a:alpha val="28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3F15E2-FB16-0640-56B9-997CFF847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137" y="4328160"/>
            <a:ext cx="582799" cy="199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900D55F-97B2-C54E-5FD6-BD6A033CB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145" y="4123674"/>
            <a:ext cx="586791" cy="3810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387ADF-C0FA-3815-D1C5-B237458015A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89" t="27931" b="12911"/>
          <a:stretch>
            <a:fillRect/>
          </a:stretch>
        </p:blipFill>
        <p:spPr>
          <a:xfrm rot="5400000">
            <a:off x="8220418" y="3912563"/>
            <a:ext cx="77452" cy="34477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1918ECA-28E0-92E7-0F83-A3148D31F0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89" t="27931" b="12911"/>
          <a:stretch>
            <a:fillRect/>
          </a:stretch>
        </p:blipFill>
        <p:spPr>
          <a:xfrm rot="5400000">
            <a:off x="7136059" y="4127341"/>
            <a:ext cx="138447" cy="61628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89AAFB-AD5F-0701-E917-346587C420EF}"/>
              </a:ext>
            </a:extLst>
          </p:cNvPr>
          <p:cNvSpPr txBox="1"/>
          <p:nvPr/>
        </p:nvSpPr>
        <p:spPr>
          <a:xfrm>
            <a:off x="6007197" y="5414010"/>
            <a:ext cx="2477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dirty="0">
                <a:solidFill>
                  <a:schemeClr val="bg1"/>
                </a:solidFill>
              </a:rPr>
              <a:t>Punto Chiave di Monitoraggio</a:t>
            </a:r>
          </a:p>
          <a:p>
            <a:r>
              <a:rPr lang="it-IT" sz="800" b="1" dirty="0">
                <a:solidFill>
                  <a:schemeClr val="bg1"/>
                </a:solidFill>
              </a:rPr>
              <a:t>Traffico in Entrata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9DB6B3-9146-CD7B-460A-F115298413BB}"/>
              </a:ext>
            </a:extLst>
          </p:cNvPr>
          <p:cNvSpPr txBox="1"/>
          <p:nvPr/>
        </p:nvSpPr>
        <p:spPr>
          <a:xfrm>
            <a:off x="436821" y="1878326"/>
            <a:ext cx="3945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Connessione allo Switch Più Esterno: </a:t>
            </a:r>
          </a:p>
          <a:p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L'IDS è direttamente collegato allo switch principale del piano terra,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Monitoraggio del Traffico di Confine</a:t>
            </a:r>
            <a:endParaRPr lang="it-IT" sz="1400" dirty="0">
              <a:solidFill>
                <a:srgbClr val="5CE2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Rilevamento Precoce</a:t>
            </a:r>
            <a:endParaRPr lang="it-IT" dirty="0">
              <a:solidFill>
                <a:srgbClr val="5CE2DF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99D5A55-2124-445D-C8A9-D022DD7A3E81}"/>
              </a:ext>
            </a:extLst>
          </p:cNvPr>
          <p:cNvSpPr txBox="1"/>
          <p:nvPr/>
        </p:nvSpPr>
        <p:spPr>
          <a:xfrm>
            <a:off x="613756" y="1293551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Punti Chiave del Posizionamento IDS:</a:t>
            </a:r>
            <a:endParaRPr lang="it-IT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27E47B-E6E4-173F-3BB4-83F5BD6F87FC}"/>
              </a:ext>
            </a:extLst>
          </p:cNvPr>
          <p:cNvSpPr txBox="1"/>
          <p:nvPr/>
        </p:nvSpPr>
        <p:spPr>
          <a:xfrm>
            <a:off x="436821" y="3545227"/>
            <a:ext cx="471992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Funzione di Sicurezza Cruciale:</a:t>
            </a:r>
          </a:p>
          <a:p>
            <a:endParaRPr lang="it-I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Agisce come un sensore sentinella, allertando o bloccando (se configurato come IPS) le minacce al "confine" della rete interna, </a:t>
            </a:r>
            <a:r>
              <a:rPr lang="it-IT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complementando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protezione del firewall.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Contribuisce in modo significativo alla strategia di </a:t>
            </a:r>
            <a:r>
              <a:rPr lang="it-IT" sz="1400" dirty="0">
                <a:solidFill>
                  <a:srgbClr val="5CE2D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"Difesa in Profondità"</a:t>
            </a:r>
            <a:r>
              <a:rPr lang="it-I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aggiungendo un livello di ispezione interna dopo il firewall perimetrale.</a:t>
            </a:r>
          </a:p>
        </p:txBody>
      </p:sp>
    </p:spTree>
    <p:extLst>
      <p:ext uri="{BB962C8B-B14F-4D97-AF65-F5344CB8AC3E}">
        <p14:creationId xmlns:p14="http://schemas.microsoft.com/office/powerpoint/2010/main" val="741952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2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2" id="{B84F0A72-AEA3-418C-9975-AF2AB5920192}" vid="{DEDBC012-D29B-4225-B4A1-AD646FBCB8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4923</TotalTime>
  <Words>2448</Words>
  <Application>Microsoft Office PowerPoint</Application>
  <PresentationFormat>Presentazione su schermo (4:3)</PresentationFormat>
  <Paragraphs>332</Paragraphs>
  <Slides>27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Arial Unicode MS</vt:lpstr>
      <vt:lpstr>Calibri</vt:lpstr>
      <vt:lpstr>Calibri Light</vt:lpstr>
      <vt:lpstr>Wingdings</vt:lpstr>
      <vt:lpstr>Tema2</vt:lpstr>
      <vt:lpstr>Presentazione standard di PowerPoint</vt:lpstr>
      <vt:lpstr>Presentazione standard di PowerPoint</vt:lpstr>
      <vt:lpstr>Sommario Esecutivo</vt:lpstr>
      <vt:lpstr>Presentazione standard di PowerPoint</vt:lpstr>
      <vt:lpstr>Principi Fondamentali della Sicurezza</vt:lpstr>
      <vt:lpstr>Costo Totale Progetto</vt:lpstr>
      <vt:lpstr>Rete </vt:lpstr>
      <vt:lpstr>Architettura della Zona Demilitarizzata (DMZ)</vt:lpstr>
      <vt:lpstr>Posizionamento Strategico IDS </vt:lpstr>
      <vt:lpstr>Configurazione Segmentazione Logica </vt:lpstr>
      <vt:lpstr> Dettagli di Configurazione Router (VLAN &amp; DHCP).</vt:lpstr>
      <vt:lpstr>Piattaforma di Virtualizzazione e Ruoli delle VM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Audit di Sicurezza del Web Server DVWA </vt:lpstr>
      <vt:lpstr>Metodologia di Testing e Sviluppo di TOOL Custom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Sintesi del Progetto</vt:lpstr>
      <vt:lpstr>Raccomandazioni e strategie Post-Test</vt:lpstr>
      <vt:lpstr>Prossimi passi</vt:lpstr>
      <vt:lpstr>Prossimi Passi &amp; Chiamata all'Azione: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nastasi</dc:creator>
  <cp:lastModifiedBy>laura nastasi</cp:lastModifiedBy>
  <cp:revision>8</cp:revision>
  <dcterms:created xsi:type="dcterms:W3CDTF">2025-10-13T14:48:05Z</dcterms:created>
  <dcterms:modified xsi:type="dcterms:W3CDTF">2025-10-17T07:24:31Z</dcterms:modified>
</cp:coreProperties>
</file>